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2" r:id="rId3"/>
    <p:sldId id="261" r:id="rId4"/>
    <p:sldId id="265" r:id="rId5"/>
    <p:sldId id="273" r:id="rId6"/>
    <p:sldId id="277" r:id="rId7"/>
    <p:sldId id="264" r:id="rId8"/>
    <p:sldId id="263" r:id="rId9"/>
    <p:sldId id="276" r:id="rId10"/>
    <p:sldId id="266" r:id="rId11"/>
    <p:sldId id="278" r:id="rId12"/>
    <p:sldId id="274" r:id="rId13"/>
    <p:sldId id="269" r:id="rId14"/>
    <p:sldId id="275"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7" autoAdjust="0"/>
    <p:restoredTop sz="69024" autoAdjust="0"/>
  </p:normalViewPr>
  <p:slideViewPr>
    <p:cSldViewPr snapToGrid="0">
      <p:cViewPr varScale="1">
        <p:scale>
          <a:sx n="111" d="100"/>
          <a:sy n="111" d="100"/>
        </p:scale>
        <p:origin x="2144" y="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2" d="100"/>
          <a:sy n="122" d="100"/>
        </p:scale>
        <p:origin x="500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0E992E-0160-479E-A627-B06D66B014F5}" type="datetimeFigureOut">
              <a:rPr lang="en-CA" smtClean="0"/>
              <a:t>2022-09-15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E6761-E23D-465B-BA88-79CDA2F12875}" type="slidenum">
              <a:rPr lang="en-CA" smtClean="0"/>
              <a:t>‹#›</a:t>
            </a:fld>
            <a:endParaRPr lang="en-CA"/>
          </a:p>
        </p:txBody>
      </p:sp>
    </p:spTree>
    <p:extLst>
      <p:ext uri="{BB962C8B-B14F-4D97-AF65-F5344CB8AC3E}">
        <p14:creationId xmlns:p14="http://schemas.microsoft.com/office/powerpoint/2010/main" val="67170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My name is Irene and today I am presenting S&amp;P 500 index prediction by classification model and time series.</a:t>
            </a:r>
          </a:p>
          <a:p>
            <a:endParaRPr lang="en-CA" dirty="0"/>
          </a:p>
        </p:txBody>
      </p:sp>
      <p:sp>
        <p:nvSpPr>
          <p:cNvPr id="4" name="Slide Number Placeholder 3"/>
          <p:cNvSpPr>
            <a:spLocks noGrp="1"/>
          </p:cNvSpPr>
          <p:nvPr>
            <p:ph type="sldNum" sz="quarter" idx="5"/>
          </p:nvPr>
        </p:nvSpPr>
        <p:spPr/>
        <p:txBody>
          <a:bodyPr/>
          <a:lstStyle/>
          <a:p>
            <a:fld id="{0D3E6761-E23D-465B-BA88-79CDA2F12875}" type="slidenum">
              <a:rPr lang="en-CA" smtClean="0"/>
              <a:t>1</a:t>
            </a:fld>
            <a:endParaRPr lang="en-CA"/>
          </a:p>
        </p:txBody>
      </p:sp>
    </p:spTree>
    <p:extLst>
      <p:ext uri="{BB962C8B-B14F-4D97-AF65-F5344CB8AC3E}">
        <p14:creationId xmlns:p14="http://schemas.microsoft.com/office/powerpoint/2010/main" val="1534042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the classification, I used logistic regression, LDA, Naïve bayes, </a:t>
            </a:r>
            <a:r>
              <a:rPr lang="en-CA" dirty="0" err="1"/>
              <a:t>Xgboost</a:t>
            </a:r>
            <a:r>
              <a:rPr lang="en-CA" dirty="0"/>
              <a:t>, Random Forest and SVM. </a:t>
            </a:r>
          </a:p>
          <a:p>
            <a:endParaRPr lang="en-CA" dirty="0"/>
          </a:p>
          <a:p>
            <a:r>
              <a:rPr lang="en-CA" dirty="0"/>
              <a:t>The best performed model was logistic regression with 68.3% accuracy (and ROC_AUC score of 0.704)</a:t>
            </a:r>
          </a:p>
          <a:p>
            <a:endParaRPr lang="en-CA" dirty="0"/>
          </a:p>
        </p:txBody>
      </p:sp>
      <p:sp>
        <p:nvSpPr>
          <p:cNvPr id="4" name="Slide Number Placeholder 3"/>
          <p:cNvSpPr>
            <a:spLocks noGrp="1"/>
          </p:cNvSpPr>
          <p:nvPr>
            <p:ph type="sldNum" sz="quarter" idx="5"/>
          </p:nvPr>
        </p:nvSpPr>
        <p:spPr/>
        <p:txBody>
          <a:bodyPr/>
          <a:lstStyle/>
          <a:p>
            <a:fld id="{0D3E6761-E23D-465B-BA88-79CDA2F12875}" type="slidenum">
              <a:rPr lang="en-CA" smtClean="0"/>
              <a:t>10</a:t>
            </a:fld>
            <a:endParaRPr lang="en-CA"/>
          </a:p>
        </p:txBody>
      </p:sp>
    </p:spTree>
    <p:extLst>
      <p:ext uri="{BB962C8B-B14F-4D97-AF65-F5344CB8AC3E}">
        <p14:creationId xmlns:p14="http://schemas.microsoft.com/office/powerpoint/2010/main" val="4180904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5 features that was most useful at predicting the index classification was that 10 years Treasury bond rate, S&amp;P monthly open price, volatility index, trading volume and current month’s return class.  Again my goal was to predict next month’s return based on current monthly info. </a:t>
            </a:r>
          </a:p>
        </p:txBody>
      </p:sp>
      <p:sp>
        <p:nvSpPr>
          <p:cNvPr id="4" name="Slide Number Placeholder 3"/>
          <p:cNvSpPr>
            <a:spLocks noGrp="1"/>
          </p:cNvSpPr>
          <p:nvPr>
            <p:ph type="sldNum" sz="quarter" idx="5"/>
          </p:nvPr>
        </p:nvSpPr>
        <p:spPr/>
        <p:txBody>
          <a:bodyPr/>
          <a:lstStyle/>
          <a:p>
            <a:fld id="{0D3E6761-E23D-465B-BA88-79CDA2F12875}" type="slidenum">
              <a:rPr lang="en-CA" smtClean="0"/>
              <a:t>11</a:t>
            </a:fld>
            <a:endParaRPr lang="en-CA"/>
          </a:p>
        </p:txBody>
      </p:sp>
    </p:spTree>
    <p:extLst>
      <p:ext uri="{BB962C8B-B14F-4D97-AF65-F5344CB8AC3E}">
        <p14:creationId xmlns:p14="http://schemas.microsoft.com/office/powerpoint/2010/main" val="3745703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did a model simulation that how my model could outperform the market. </a:t>
            </a:r>
          </a:p>
          <a:p>
            <a:r>
              <a:rPr lang="en-CA" dirty="0"/>
              <a:t>In my classification model, I used a shuffled </a:t>
            </a:r>
            <a:r>
              <a:rPr lang="en-CA" dirty="0" err="1"/>
              <a:t>testset</a:t>
            </a:r>
            <a:r>
              <a:rPr lang="en-CA" dirty="0"/>
              <a:t> which is not timely ordered set, and it outperformed the market by approximately 9.5%. </a:t>
            </a:r>
          </a:p>
          <a:p>
            <a:r>
              <a:rPr lang="en-CA" dirty="0"/>
              <a:t>However when I used timely ordered </a:t>
            </a:r>
            <a:r>
              <a:rPr lang="en-CA" dirty="0" err="1"/>
              <a:t>testset</a:t>
            </a:r>
            <a:r>
              <a:rPr lang="en-CA" dirty="0"/>
              <a:t> from April 2019 to August 2022, my model underperformed than the actual S&amp;P index by 5.7%.</a:t>
            </a:r>
          </a:p>
          <a:p>
            <a:endParaRPr lang="en-CA" dirty="0"/>
          </a:p>
        </p:txBody>
      </p:sp>
      <p:sp>
        <p:nvSpPr>
          <p:cNvPr id="4" name="Slide Number Placeholder 3"/>
          <p:cNvSpPr>
            <a:spLocks noGrp="1"/>
          </p:cNvSpPr>
          <p:nvPr>
            <p:ph type="sldNum" sz="quarter" idx="5"/>
          </p:nvPr>
        </p:nvSpPr>
        <p:spPr/>
        <p:txBody>
          <a:bodyPr/>
          <a:lstStyle/>
          <a:p>
            <a:fld id="{0D3E6761-E23D-465B-BA88-79CDA2F12875}" type="slidenum">
              <a:rPr lang="en-CA" smtClean="0"/>
              <a:t>12</a:t>
            </a:fld>
            <a:endParaRPr lang="en-CA"/>
          </a:p>
        </p:txBody>
      </p:sp>
    </p:spTree>
    <p:extLst>
      <p:ext uri="{BB962C8B-B14F-4D97-AF65-F5344CB8AC3E}">
        <p14:creationId xmlns:p14="http://schemas.microsoft.com/office/powerpoint/2010/main" val="1481516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see the how S&amp;P index is going to be headed in the future, I used FB prophet to see the range. This is the next 4 years forecast. Let’s take a closer look at Q4 2022 in the next slide.</a:t>
            </a:r>
          </a:p>
        </p:txBody>
      </p:sp>
      <p:sp>
        <p:nvSpPr>
          <p:cNvPr id="4" name="Slide Number Placeholder 3"/>
          <p:cNvSpPr>
            <a:spLocks noGrp="1"/>
          </p:cNvSpPr>
          <p:nvPr>
            <p:ph type="sldNum" sz="quarter" idx="5"/>
          </p:nvPr>
        </p:nvSpPr>
        <p:spPr/>
        <p:txBody>
          <a:bodyPr/>
          <a:lstStyle/>
          <a:p>
            <a:fld id="{0D3E6761-E23D-465B-BA88-79CDA2F12875}" type="slidenum">
              <a:rPr lang="en-CA" smtClean="0"/>
              <a:t>13</a:t>
            </a:fld>
            <a:endParaRPr lang="en-CA"/>
          </a:p>
        </p:txBody>
      </p:sp>
    </p:spTree>
    <p:extLst>
      <p:ext uri="{BB962C8B-B14F-4D97-AF65-F5344CB8AC3E}">
        <p14:creationId xmlns:p14="http://schemas.microsoft.com/office/powerpoint/2010/main" val="166591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prediction and trend graph from 2020 to 2022.  The red line is the actual S&amp;P closing price, and on the right side is the prediction. Predicted index value in Q4 2022 is in the range of 4,240 to 4,360.  You can see that the actual index (red colored) goes down and over the trend line, which is blue. You can consider that when the actual is below the trend, it is the timing to buy S&amp;P index and when the actual is above the trend line, it could be a selling signal. </a:t>
            </a:r>
          </a:p>
        </p:txBody>
      </p:sp>
      <p:sp>
        <p:nvSpPr>
          <p:cNvPr id="4" name="Slide Number Placeholder 3"/>
          <p:cNvSpPr>
            <a:spLocks noGrp="1"/>
          </p:cNvSpPr>
          <p:nvPr>
            <p:ph type="sldNum" sz="quarter" idx="5"/>
          </p:nvPr>
        </p:nvSpPr>
        <p:spPr/>
        <p:txBody>
          <a:bodyPr/>
          <a:lstStyle/>
          <a:p>
            <a:fld id="{0D3E6761-E23D-465B-BA88-79CDA2F12875}" type="slidenum">
              <a:rPr lang="en-CA" smtClean="0"/>
              <a:t>14</a:t>
            </a:fld>
            <a:endParaRPr lang="en-CA"/>
          </a:p>
        </p:txBody>
      </p:sp>
    </p:spTree>
    <p:extLst>
      <p:ext uri="{BB962C8B-B14F-4D97-AF65-F5344CB8AC3E}">
        <p14:creationId xmlns:p14="http://schemas.microsoft.com/office/powerpoint/2010/main" val="3304807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 me quickly introduce my background. I have a bachelor’s degree in Business and Economics and have been in accounting over 9 years. I, myself, am a stock investor since 2009. </a:t>
            </a:r>
          </a:p>
        </p:txBody>
      </p:sp>
      <p:sp>
        <p:nvSpPr>
          <p:cNvPr id="4" name="Slide Number Placeholder 3"/>
          <p:cNvSpPr>
            <a:spLocks noGrp="1"/>
          </p:cNvSpPr>
          <p:nvPr>
            <p:ph type="sldNum" sz="quarter" idx="5"/>
          </p:nvPr>
        </p:nvSpPr>
        <p:spPr/>
        <p:txBody>
          <a:bodyPr/>
          <a:lstStyle/>
          <a:p>
            <a:fld id="{0D3E6761-E23D-465B-BA88-79CDA2F12875}" type="slidenum">
              <a:rPr lang="en-CA" smtClean="0"/>
              <a:t>2</a:t>
            </a:fld>
            <a:endParaRPr lang="en-CA"/>
          </a:p>
        </p:txBody>
      </p:sp>
    </p:spTree>
    <p:extLst>
      <p:ext uri="{BB962C8B-B14F-4D97-AF65-F5344CB8AC3E}">
        <p14:creationId xmlns:p14="http://schemas.microsoft.com/office/powerpoint/2010/main" val="2045567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People say saving your earning is not sufficient for retirement and you have to grow your money by investing it. There are a lot of ways to invest your money but it’s difficult if you don’t know where to begin, how to do it. </a:t>
            </a:r>
          </a:p>
          <a:p>
            <a:r>
              <a:rPr lang="en-CA" dirty="0"/>
              <a:t>Investing in stock index reduces risks in investing individual stocks and gives fair return. However, what if we can find some patterns and predict next month’s return </a:t>
            </a:r>
            <a:r>
              <a:rPr lang="en-CA" dirty="0">
                <a:solidFill>
                  <a:schemeClr val="accent1">
                    <a:lumMod val="75000"/>
                  </a:schemeClr>
                </a:solidFill>
                <a:latin typeface="Bahnschrift Condensed" panose="020B0502040204020203" pitchFamily="34" charset="0"/>
              </a:rPr>
              <a:t>class(up/down/neutral) based on the current information we have?</a:t>
            </a:r>
            <a:endParaRPr lang="en-CA" dirty="0"/>
          </a:p>
        </p:txBody>
      </p:sp>
      <p:sp>
        <p:nvSpPr>
          <p:cNvPr id="4" name="Slide Number Placeholder 3"/>
          <p:cNvSpPr>
            <a:spLocks noGrp="1"/>
          </p:cNvSpPr>
          <p:nvPr>
            <p:ph type="sldNum" sz="quarter" idx="5"/>
          </p:nvPr>
        </p:nvSpPr>
        <p:spPr/>
        <p:txBody>
          <a:bodyPr/>
          <a:lstStyle/>
          <a:p>
            <a:fld id="{0D3E6761-E23D-465B-BA88-79CDA2F12875}" type="slidenum">
              <a:rPr lang="en-CA" smtClean="0"/>
              <a:t>3</a:t>
            </a:fld>
            <a:endParaRPr lang="en-CA"/>
          </a:p>
        </p:txBody>
      </p:sp>
    </p:spTree>
    <p:extLst>
      <p:ext uri="{BB962C8B-B14F-4D97-AF65-F5344CB8AC3E}">
        <p14:creationId xmlns:p14="http://schemas.microsoft.com/office/powerpoint/2010/main" val="3727822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the classification, I used S&amp;P index, trading volume, economic indicators such as CPI, </a:t>
            </a:r>
            <a:r>
              <a:rPr lang="en-CA" dirty="0" err="1"/>
              <a:t>Consuer</a:t>
            </a:r>
            <a:r>
              <a:rPr lang="en-CA" dirty="0"/>
              <a:t> Sentiment index, other stock market indices, </a:t>
            </a:r>
          </a:p>
        </p:txBody>
      </p:sp>
      <p:sp>
        <p:nvSpPr>
          <p:cNvPr id="4" name="Slide Number Placeholder 3"/>
          <p:cNvSpPr>
            <a:spLocks noGrp="1"/>
          </p:cNvSpPr>
          <p:nvPr>
            <p:ph type="sldNum" sz="quarter" idx="5"/>
          </p:nvPr>
        </p:nvSpPr>
        <p:spPr/>
        <p:txBody>
          <a:bodyPr/>
          <a:lstStyle/>
          <a:p>
            <a:fld id="{0D3E6761-E23D-465B-BA88-79CDA2F12875}" type="slidenum">
              <a:rPr lang="en-CA" smtClean="0"/>
              <a:t>4</a:t>
            </a:fld>
            <a:endParaRPr lang="en-CA"/>
          </a:p>
        </p:txBody>
      </p:sp>
    </p:spTree>
    <p:extLst>
      <p:ext uri="{BB962C8B-B14F-4D97-AF65-F5344CB8AC3E}">
        <p14:creationId xmlns:p14="http://schemas.microsoft.com/office/powerpoint/2010/main" val="2844843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S&amp;P historical index and you can see there are a few market down and ups every now and then. 1987 Black Monday, 1998 adjustment, early 2000 dot.com bubble burst, 2008 financial crisis and 2020 Covid-19</a:t>
            </a:r>
          </a:p>
        </p:txBody>
      </p:sp>
      <p:sp>
        <p:nvSpPr>
          <p:cNvPr id="4" name="Slide Number Placeholder 3"/>
          <p:cNvSpPr>
            <a:spLocks noGrp="1"/>
          </p:cNvSpPr>
          <p:nvPr>
            <p:ph type="sldNum" sz="quarter" idx="5"/>
          </p:nvPr>
        </p:nvSpPr>
        <p:spPr/>
        <p:txBody>
          <a:bodyPr/>
          <a:lstStyle/>
          <a:p>
            <a:fld id="{0D3E6761-E23D-465B-BA88-79CDA2F12875}" type="slidenum">
              <a:rPr lang="en-CA" smtClean="0"/>
              <a:t>5</a:t>
            </a:fld>
            <a:endParaRPr lang="en-CA"/>
          </a:p>
        </p:txBody>
      </p:sp>
    </p:spTree>
    <p:extLst>
      <p:ext uri="{BB962C8B-B14F-4D97-AF65-F5344CB8AC3E}">
        <p14:creationId xmlns:p14="http://schemas.microsoft.com/office/powerpoint/2010/main" val="295466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box plots show the monthly return per year since 1986. You can see that the box length gets longer and shorter every few years</a:t>
            </a:r>
          </a:p>
        </p:txBody>
      </p:sp>
      <p:sp>
        <p:nvSpPr>
          <p:cNvPr id="4" name="Slide Number Placeholder 3"/>
          <p:cNvSpPr>
            <a:spLocks noGrp="1"/>
          </p:cNvSpPr>
          <p:nvPr>
            <p:ph type="sldNum" sz="quarter" idx="5"/>
          </p:nvPr>
        </p:nvSpPr>
        <p:spPr/>
        <p:txBody>
          <a:bodyPr/>
          <a:lstStyle/>
          <a:p>
            <a:fld id="{0D3E6761-E23D-465B-BA88-79CDA2F12875}" type="slidenum">
              <a:rPr lang="en-CA" smtClean="0"/>
              <a:t>6</a:t>
            </a:fld>
            <a:endParaRPr lang="en-CA"/>
          </a:p>
        </p:txBody>
      </p:sp>
    </p:spTree>
    <p:extLst>
      <p:ext uri="{BB962C8B-B14F-4D97-AF65-F5344CB8AC3E}">
        <p14:creationId xmlns:p14="http://schemas.microsoft.com/office/powerpoint/2010/main" val="590871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plots show monthly return per month. You can see that January average return is slightly negative and November shows the highest average return.</a:t>
            </a:r>
          </a:p>
        </p:txBody>
      </p:sp>
      <p:sp>
        <p:nvSpPr>
          <p:cNvPr id="4" name="Slide Number Placeholder 3"/>
          <p:cNvSpPr>
            <a:spLocks noGrp="1"/>
          </p:cNvSpPr>
          <p:nvPr>
            <p:ph type="sldNum" sz="quarter" idx="5"/>
          </p:nvPr>
        </p:nvSpPr>
        <p:spPr/>
        <p:txBody>
          <a:bodyPr/>
          <a:lstStyle/>
          <a:p>
            <a:fld id="{0D3E6761-E23D-465B-BA88-79CDA2F12875}" type="slidenum">
              <a:rPr lang="en-CA" smtClean="0"/>
              <a:t>7</a:t>
            </a:fld>
            <a:endParaRPr lang="en-CA"/>
          </a:p>
        </p:txBody>
      </p:sp>
    </p:spTree>
    <p:extLst>
      <p:ext uri="{BB962C8B-B14F-4D97-AF65-F5344CB8AC3E}">
        <p14:creationId xmlns:p14="http://schemas.microsoft.com/office/powerpoint/2010/main" val="4292520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classification, I have split return rate as 3 classes. Class 2 is monthly return goes over 3%, class 0 is market going down more than -3%, anything in between is class 1 is as neutral. You can see that treasury bill rate, </a:t>
            </a:r>
            <a:r>
              <a:rPr lang="en-CA" dirty="0" err="1"/>
              <a:t>fx</a:t>
            </a:r>
            <a:r>
              <a:rPr lang="en-CA" dirty="0"/>
              <a:t> change, unemployment rate changes in different classes. </a:t>
            </a:r>
          </a:p>
          <a:p>
            <a:r>
              <a:rPr lang="en-CA" dirty="0"/>
              <a:t>I’d like to point out the interesting fact that when unemployment rate is higher and economy is in recession, there are more chance that market goes up as the government is trying to boost the market.</a:t>
            </a:r>
          </a:p>
        </p:txBody>
      </p:sp>
      <p:sp>
        <p:nvSpPr>
          <p:cNvPr id="4" name="Slide Number Placeholder 3"/>
          <p:cNvSpPr>
            <a:spLocks noGrp="1"/>
          </p:cNvSpPr>
          <p:nvPr>
            <p:ph type="sldNum" sz="quarter" idx="5"/>
          </p:nvPr>
        </p:nvSpPr>
        <p:spPr/>
        <p:txBody>
          <a:bodyPr/>
          <a:lstStyle/>
          <a:p>
            <a:fld id="{0D3E6761-E23D-465B-BA88-79CDA2F12875}" type="slidenum">
              <a:rPr lang="en-CA" smtClean="0"/>
              <a:t>8</a:t>
            </a:fld>
            <a:endParaRPr lang="en-CA"/>
          </a:p>
        </p:txBody>
      </p:sp>
    </p:spTree>
    <p:extLst>
      <p:ext uri="{BB962C8B-B14F-4D97-AF65-F5344CB8AC3E}">
        <p14:creationId xmlns:p14="http://schemas.microsoft.com/office/powerpoint/2010/main" val="2745107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another chart of S&amp;P index with volatility index. You can see that generally when market is down it gets volatile and when the market is gradual the volatility index gets lower.</a:t>
            </a:r>
          </a:p>
        </p:txBody>
      </p:sp>
      <p:sp>
        <p:nvSpPr>
          <p:cNvPr id="4" name="Slide Number Placeholder 3"/>
          <p:cNvSpPr>
            <a:spLocks noGrp="1"/>
          </p:cNvSpPr>
          <p:nvPr>
            <p:ph type="sldNum" sz="quarter" idx="5"/>
          </p:nvPr>
        </p:nvSpPr>
        <p:spPr/>
        <p:txBody>
          <a:bodyPr/>
          <a:lstStyle/>
          <a:p>
            <a:fld id="{0D3E6761-E23D-465B-BA88-79CDA2F12875}" type="slidenum">
              <a:rPr lang="en-CA" smtClean="0"/>
              <a:t>9</a:t>
            </a:fld>
            <a:endParaRPr lang="en-CA"/>
          </a:p>
        </p:txBody>
      </p:sp>
    </p:spTree>
    <p:extLst>
      <p:ext uri="{BB962C8B-B14F-4D97-AF65-F5344CB8AC3E}">
        <p14:creationId xmlns:p14="http://schemas.microsoft.com/office/powerpoint/2010/main" val="982653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D4B7-411E-42B7-3AE5-45100AB80D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3994457-51B8-78EC-EDCC-01BF5780CC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FEDC994-3814-2E30-3F81-66A196AE2FF6}"/>
              </a:ext>
            </a:extLst>
          </p:cNvPr>
          <p:cNvSpPr>
            <a:spLocks noGrp="1"/>
          </p:cNvSpPr>
          <p:nvPr>
            <p:ph type="dt" sz="half" idx="10"/>
          </p:nvPr>
        </p:nvSpPr>
        <p:spPr/>
        <p:txBody>
          <a:bodyPr/>
          <a:lstStyle/>
          <a:p>
            <a:fld id="{F95A0190-3F98-4B0A-8313-932284B3E618}" type="datetimeFigureOut">
              <a:rPr lang="en-CA" smtClean="0"/>
              <a:t>2022-09-15</a:t>
            </a:fld>
            <a:endParaRPr lang="en-CA"/>
          </a:p>
        </p:txBody>
      </p:sp>
      <p:sp>
        <p:nvSpPr>
          <p:cNvPr id="5" name="Footer Placeholder 4">
            <a:extLst>
              <a:ext uri="{FF2B5EF4-FFF2-40B4-BE49-F238E27FC236}">
                <a16:creationId xmlns:a16="http://schemas.microsoft.com/office/drawing/2014/main" id="{2BC300E9-CA1E-81A9-2345-198EE4E0BA4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150B117-98CF-9DDE-FEBC-E5182619055E}"/>
              </a:ext>
            </a:extLst>
          </p:cNvPr>
          <p:cNvSpPr>
            <a:spLocks noGrp="1"/>
          </p:cNvSpPr>
          <p:nvPr>
            <p:ph type="sldNum" sz="quarter" idx="12"/>
          </p:nvPr>
        </p:nvSpPr>
        <p:spPr/>
        <p:txBody>
          <a:bodyPr/>
          <a:lstStyle/>
          <a:p>
            <a:fld id="{A9E11C4A-AFE0-4FB4-90F4-4F65F41E6F02}" type="slidenum">
              <a:rPr lang="en-CA" smtClean="0"/>
              <a:t>‹#›</a:t>
            </a:fld>
            <a:endParaRPr lang="en-CA"/>
          </a:p>
        </p:txBody>
      </p:sp>
    </p:spTree>
    <p:extLst>
      <p:ext uri="{BB962C8B-B14F-4D97-AF65-F5344CB8AC3E}">
        <p14:creationId xmlns:p14="http://schemas.microsoft.com/office/powerpoint/2010/main" val="267748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BB29-1E73-A026-4AB5-77600779CCF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515D6BC-D744-F416-6043-05FA786666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47F52BB-8131-6FB7-67F2-F042450CB29E}"/>
              </a:ext>
            </a:extLst>
          </p:cNvPr>
          <p:cNvSpPr>
            <a:spLocks noGrp="1"/>
          </p:cNvSpPr>
          <p:nvPr>
            <p:ph type="dt" sz="half" idx="10"/>
          </p:nvPr>
        </p:nvSpPr>
        <p:spPr/>
        <p:txBody>
          <a:bodyPr/>
          <a:lstStyle/>
          <a:p>
            <a:fld id="{F95A0190-3F98-4B0A-8313-932284B3E618}" type="datetimeFigureOut">
              <a:rPr lang="en-CA" smtClean="0"/>
              <a:t>2022-09-15</a:t>
            </a:fld>
            <a:endParaRPr lang="en-CA"/>
          </a:p>
        </p:txBody>
      </p:sp>
      <p:sp>
        <p:nvSpPr>
          <p:cNvPr id="5" name="Footer Placeholder 4">
            <a:extLst>
              <a:ext uri="{FF2B5EF4-FFF2-40B4-BE49-F238E27FC236}">
                <a16:creationId xmlns:a16="http://schemas.microsoft.com/office/drawing/2014/main" id="{E4027C33-424F-B54B-7711-B5771995778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95996FA-C7D5-9776-1B3F-12CA01E40C20}"/>
              </a:ext>
            </a:extLst>
          </p:cNvPr>
          <p:cNvSpPr>
            <a:spLocks noGrp="1"/>
          </p:cNvSpPr>
          <p:nvPr>
            <p:ph type="sldNum" sz="quarter" idx="12"/>
          </p:nvPr>
        </p:nvSpPr>
        <p:spPr/>
        <p:txBody>
          <a:bodyPr/>
          <a:lstStyle/>
          <a:p>
            <a:fld id="{A9E11C4A-AFE0-4FB4-90F4-4F65F41E6F02}" type="slidenum">
              <a:rPr lang="en-CA" smtClean="0"/>
              <a:t>‹#›</a:t>
            </a:fld>
            <a:endParaRPr lang="en-CA"/>
          </a:p>
        </p:txBody>
      </p:sp>
    </p:spTree>
    <p:extLst>
      <p:ext uri="{BB962C8B-B14F-4D97-AF65-F5344CB8AC3E}">
        <p14:creationId xmlns:p14="http://schemas.microsoft.com/office/powerpoint/2010/main" val="4079525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860B4C-04C3-BA99-78AD-27F8D532AF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04028D-D9EA-2E26-A652-D756B10592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04FCDB2-3AE0-B5D7-95A7-00C4B0354BD3}"/>
              </a:ext>
            </a:extLst>
          </p:cNvPr>
          <p:cNvSpPr>
            <a:spLocks noGrp="1"/>
          </p:cNvSpPr>
          <p:nvPr>
            <p:ph type="dt" sz="half" idx="10"/>
          </p:nvPr>
        </p:nvSpPr>
        <p:spPr/>
        <p:txBody>
          <a:bodyPr/>
          <a:lstStyle/>
          <a:p>
            <a:fld id="{F95A0190-3F98-4B0A-8313-932284B3E618}" type="datetimeFigureOut">
              <a:rPr lang="en-CA" smtClean="0"/>
              <a:t>2022-09-15</a:t>
            </a:fld>
            <a:endParaRPr lang="en-CA"/>
          </a:p>
        </p:txBody>
      </p:sp>
      <p:sp>
        <p:nvSpPr>
          <p:cNvPr id="5" name="Footer Placeholder 4">
            <a:extLst>
              <a:ext uri="{FF2B5EF4-FFF2-40B4-BE49-F238E27FC236}">
                <a16:creationId xmlns:a16="http://schemas.microsoft.com/office/drawing/2014/main" id="{39FB9482-E5B1-0D6F-8C5E-8FBE11D619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BBC21C6-4486-EBDF-7514-BC1606B6D321}"/>
              </a:ext>
            </a:extLst>
          </p:cNvPr>
          <p:cNvSpPr>
            <a:spLocks noGrp="1"/>
          </p:cNvSpPr>
          <p:nvPr>
            <p:ph type="sldNum" sz="quarter" idx="12"/>
          </p:nvPr>
        </p:nvSpPr>
        <p:spPr/>
        <p:txBody>
          <a:bodyPr/>
          <a:lstStyle/>
          <a:p>
            <a:fld id="{A9E11C4A-AFE0-4FB4-90F4-4F65F41E6F02}" type="slidenum">
              <a:rPr lang="en-CA" smtClean="0"/>
              <a:t>‹#›</a:t>
            </a:fld>
            <a:endParaRPr lang="en-CA"/>
          </a:p>
        </p:txBody>
      </p:sp>
    </p:spTree>
    <p:extLst>
      <p:ext uri="{BB962C8B-B14F-4D97-AF65-F5344CB8AC3E}">
        <p14:creationId xmlns:p14="http://schemas.microsoft.com/office/powerpoint/2010/main" val="3658163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98F4-C8CA-AE4B-6402-EE2CD75C07D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61E5D5F-03AE-C1E2-2012-5B7860A7AD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8FE6948-B657-52B3-318A-AC7456FC1F50}"/>
              </a:ext>
            </a:extLst>
          </p:cNvPr>
          <p:cNvSpPr>
            <a:spLocks noGrp="1"/>
          </p:cNvSpPr>
          <p:nvPr>
            <p:ph type="dt" sz="half" idx="10"/>
          </p:nvPr>
        </p:nvSpPr>
        <p:spPr/>
        <p:txBody>
          <a:bodyPr/>
          <a:lstStyle/>
          <a:p>
            <a:fld id="{F95A0190-3F98-4B0A-8313-932284B3E618}" type="datetimeFigureOut">
              <a:rPr lang="en-CA" smtClean="0"/>
              <a:t>2022-09-15</a:t>
            </a:fld>
            <a:endParaRPr lang="en-CA"/>
          </a:p>
        </p:txBody>
      </p:sp>
      <p:sp>
        <p:nvSpPr>
          <p:cNvPr id="5" name="Footer Placeholder 4">
            <a:extLst>
              <a:ext uri="{FF2B5EF4-FFF2-40B4-BE49-F238E27FC236}">
                <a16:creationId xmlns:a16="http://schemas.microsoft.com/office/drawing/2014/main" id="{CAA9215C-7FBC-78E5-04B8-6FE7D2B498F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031CA6E-C412-973E-9B3A-246649169AB4}"/>
              </a:ext>
            </a:extLst>
          </p:cNvPr>
          <p:cNvSpPr>
            <a:spLocks noGrp="1"/>
          </p:cNvSpPr>
          <p:nvPr>
            <p:ph type="sldNum" sz="quarter" idx="12"/>
          </p:nvPr>
        </p:nvSpPr>
        <p:spPr/>
        <p:txBody>
          <a:bodyPr/>
          <a:lstStyle/>
          <a:p>
            <a:fld id="{A9E11C4A-AFE0-4FB4-90F4-4F65F41E6F02}" type="slidenum">
              <a:rPr lang="en-CA" smtClean="0"/>
              <a:t>‹#›</a:t>
            </a:fld>
            <a:endParaRPr lang="en-CA"/>
          </a:p>
        </p:txBody>
      </p:sp>
    </p:spTree>
    <p:extLst>
      <p:ext uri="{BB962C8B-B14F-4D97-AF65-F5344CB8AC3E}">
        <p14:creationId xmlns:p14="http://schemas.microsoft.com/office/powerpoint/2010/main" val="52598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5472C-7079-6DFB-E8E3-A100EBD4AA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F3C5759-9335-2759-EBCB-48278DF261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E19BD2-467D-2339-B518-5B2F5A7C4CA9}"/>
              </a:ext>
            </a:extLst>
          </p:cNvPr>
          <p:cNvSpPr>
            <a:spLocks noGrp="1"/>
          </p:cNvSpPr>
          <p:nvPr>
            <p:ph type="dt" sz="half" idx="10"/>
          </p:nvPr>
        </p:nvSpPr>
        <p:spPr/>
        <p:txBody>
          <a:bodyPr/>
          <a:lstStyle/>
          <a:p>
            <a:fld id="{F95A0190-3F98-4B0A-8313-932284B3E618}" type="datetimeFigureOut">
              <a:rPr lang="en-CA" smtClean="0"/>
              <a:t>2022-09-15</a:t>
            </a:fld>
            <a:endParaRPr lang="en-CA"/>
          </a:p>
        </p:txBody>
      </p:sp>
      <p:sp>
        <p:nvSpPr>
          <p:cNvPr id="5" name="Footer Placeholder 4">
            <a:extLst>
              <a:ext uri="{FF2B5EF4-FFF2-40B4-BE49-F238E27FC236}">
                <a16:creationId xmlns:a16="http://schemas.microsoft.com/office/drawing/2014/main" id="{D88A9C31-6DDF-B13A-19EC-CD8A5337857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C2FD65C-3AF2-5EDE-FEB3-E475F19C1A7D}"/>
              </a:ext>
            </a:extLst>
          </p:cNvPr>
          <p:cNvSpPr>
            <a:spLocks noGrp="1"/>
          </p:cNvSpPr>
          <p:nvPr>
            <p:ph type="sldNum" sz="quarter" idx="12"/>
          </p:nvPr>
        </p:nvSpPr>
        <p:spPr/>
        <p:txBody>
          <a:bodyPr/>
          <a:lstStyle/>
          <a:p>
            <a:fld id="{A9E11C4A-AFE0-4FB4-90F4-4F65F41E6F02}" type="slidenum">
              <a:rPr lang="en-CA" smtClean="0"/>
              <a:t>‹#›</a:t>
            </a:fld>
            <a:endParaRPr lang="en-CA"/>
          </a:p>
        </p:txBody>
      </p:sp>
    </p:spTree>
    <p:extLst>
      <p:ext uri="{BB962C8B-B14F-4D97-AF65-F5344CB8AC3E}">
        <p14:creationId xmlns:p14="http://schemas.microsoft.com/office/powerpoint/2010/main" val="3697655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FAFE-DF4D-20A2-0E0A-B80BD213530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BD3A46-9228-1C6B-9E4E-6912C32738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7F251FF-DF17-284B-2CB3-A7B460586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6576D76-1FD5-4194-CC4C-97B23ABD2A27}"/>
              </a:ext>
            </a:extLst>
          </p:cNvPr>
          <p:cNvSpPr>
            <a:spLocks noGrp="1"/>
          </p:cNvSpPr>
          <p:nvPr>
            <p:ph type="dt" sz="half" idx="10"/>
          </p:nvPr>
        </p:nvSpPr>
        <p:spPr/>
        <p:txBody>
          <a:bodyPr/>
          <a:lstStyle/>
          <a:p>
            <a:fld id="{F95A0190-3F98-4B0A-8313-932284B3E618}" type="datetimeFigureOut">
              <a:rPr lang="en-CA" smtClean="0"/>
              <a:t>2022-09-15</a:t>
            </a:fld>
            <a:endParaRPr lang="en-CA"/>
          </a:p>
        </p:txBody>
      </p:sp>
      <p:sp>
        <p:nvSpPr>
          <p:cNvPr id="6" name="Footer Placeholder 5">
            <a:extLst>
              <a:ext uri="{FF2B5EF4-FFF2-40B4-BE49-F238E27FC236}">
                <a16:creationId xmlns:a16="http://schemas.microsoft.com/office/drawing/2014/main" id="{ABCCA351-92C5-3543-F5D8-10817BB293B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7E611FE-F5D1-2108-C0A6-65D1FC725BF1}"/>
              </a:ext>
            </a:extLst>
          </p:cNvPr>
          <p:cNvSpPr>
            <a:spLocks noGrp="1"/>
          </p:cNvSpPr>
          <p:nvPr>
            <p:ph type="sldNum" sz="quarter" idx="12"/>
          </p:nvPr>
        </p:nvSpPr>
        <p:spPr/>
        <p:txBody>
          <a:bodyPr/>
          <a:lstStyle/>
          <a:p>
            <a:fld id="{A9E11C4A-AFE0-4FB4-90F4-4F65F41E6F02}" type="slidenum">
              <a:rPr lang="en-CA" smtClean="0"/>
              <a:t>‹#›</a:t>
            </a:fld>
            <a:endParaRPr lang="en-CA"/>
          </a:p>
        </p:txBody>
      </p:sp>
    </p:spTree>
    <p:extLst>
      <p:ext uri="{BB962C8B-B14F-4D97-AF65-F5344CB8AC3E}">
        <p14:creationId xmlns:p14="http://schemas.microsoft.com/office/powerpoint/2010/main" val="117137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D78AE-37F2-69F7-BC2D-46FCAAD3873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1694EE4-66F9-94E4-A86E-D583198EBF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4AA95D-FB8E-18F0-88BB-525B750F11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2BD91C1-A0A0-B8B7-B414-C488E54537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4629F0-B2CA-8041-F412-72353E21CF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AE6ACEE-1AAA-DE13-4087-6173BFDB9C76}"/>
              </a:ext>
            </a:extLst>
          </p:cNvPr>
          <p:cNvSpPr>
            <a:spLocks noGrp="1"/>
          </p:cNvSpPr>
          <p:nvPr>
            <p:ph type="dt" sz="half" idx="10"/>
          </p:nvPr>
        </p:nvSpPr>
        <p:spPr/>
        <p:txBody>
          <a:bodyPr/>
          <a:lstStyle/>
          <a:p>
            <a:fld id="{F95A0190-3F98-4B0A-8313-932284B3E618}" type="datetimeFigureOut">
              <a:rPr lang="en-CA" smtClean="0"/>
              <a:t>2022-09-15</a:t>
            </a:fld>
            <a:endParaRPr lang="en-CA"/>
          </a:p>
        </p:txBody>
      </p:sp>
      <p:sp>
        <p:nvSpPr>
          <p:cNvPr id="8" name="Footer Placeholder 7">
            <a:extLst>
              <a:ext uri="{FF2B5EF4-FFF2-40B4-BE49-F238E27FC236}">
                <a16:creationId xmlns:a16="http://schemas.microsoft.com/office/drawing/2014/main" id="{EDF73E44-C029-2475-7678-4956BB8A720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571542D-BCDB-9A53-8FEC-0AEBFABA898E}"/>
              </a:ext>
            </a:extLst>
          </p:cNvPr>
          <p:cNvSpPr>
            <a:spLocks noGrp="1"/>
          </p:cNvSpPr>
          <p:nvPr>
            <p:ph type="sldNum" sz="quarter" idx="12"/>
          </p:nvPr>
        </p:nvSpPr>
        <p:spPr/>
        <p:txBody>
          <a:bodyPr/>
          <a:lstStyle/>
          <a:p>
            <a:fld id="{A9E11C4A-AFE0-4FB4-90F4-4F65F41E6F02}" type="slidenum">
              <a:rPr lang="en-CA" smtClean="0"/>
              <a:t>‹#›</a:t>
            </a:fld>
            <a:endParaRPr lang="en-CA"/>
          </a:p>
        </p:txBody>
      </p:sp>
    </p:spTree>
    <p:extLst>
      <p:ext uri="{BB962C8B-B14F-4D97-AF65-F5344CB8AC3E}">
        <p14:creationId xmlns:p14="http://schemas.microsoft.com/office/powerpoint/2010/main" val="53905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FD70F-D468-E043-1065-D296F091A53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DC0A593-CFD7-BE5E-2E94-A11403E55101}"/>
              </a:ext>
            </a:extLst>
          </p:cNvPr>
          <p:cNvSpPr>
            <a:spLocks noGrp="1"/>
          </p:cNvSpPr>
          <p:nvPr>
            <p:ph type="dt" sz="half" idx="10"/>
          </p:nvPr>
        </p:nvSpPr>
        <p:spPr/>
        <p:txBody>
          <a:bodyPr/>
          <a:lstStyle/>
          <a:p>
            <a:fld id="{F95A0190-3F98-4B0A-8313-932284B3E618}" type="datetimeFigureOut">
              <a:rPr lang="en-CA" smtClean="0"/>
              <a:t>2022-09-15</a:t>
            </a:fld>
            <a:endParaRPr lang="en-CA"/>
          </a:p>
        </p:txBody>
      </p:sp>
      <p:sp>
        <p:nvSpPr>
          <p:cNvPr id="4" name="Footer Placeholder 3">
            <a:extLst>
              <a:ext uri="{FF2B5EF4-FFF2-40B4-BE49-F238E27FC236}">
                <a16:creationId xmlns:a16="http://schemas.microsoft.com/office/drawing/2014/main" id="{3E78654C-8028-2A87-7EA2-0A318ED6E32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BD7DE7B-717A-CB98-AE4F-B88053141AE9}"/>
              </a:ext>
            </a:extLst>
          </p:cNvPr>
          <p:cNvSpPr>
            <a:spLocks noGrp="1"/>
          </p:cNvSpPr>
          <p:nvPr>
            <p:ph type="sldNum" sz="quarter" idx="12"/>
          </p:nvPr>
        </p:nvSpPr>
        <p:spPr/>
        <p:txBody>
          <a:bodyPr/>
          <a:lstStyle/>
          <a:p>
            <a:fld id="{A9E11C4A-AFE0-4FB4-90F4-4F65F41E6F02}" type="slidenum">
              <a:rPr lang="en-CA" smtClean="0"/>
              <a:t>‹#›</a:t>
            </a:fld>
            <a:endParaRPr lang="en-CA"/>
          </a:p>
        </p:txBody>
      </p:sp>
    </p:spTree>
    <p:extLst>
      <p:ext uri="{BB962C8B-B14F-4D97-AF65-F5344CB8AC3E}">
        <p14:creationId xmlns:p14="http://schemas.microsoft.com/office/powerpoint/2010/main" val="362604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DFB3D8-BCB4-3A6B-39FA-4BF3BBA5C985}"/>
              </a:ext>
            </a:extLst>
          </p:cNvPr>
          <p:cNvSpPr>
            <a:spLocks noGrp="1"/>
          </p:cNvSpPr>
          <p:nvPr>
            <p:ph type="dt" sz="half" idx="10"/>
          </p:nvPr>
        </p:nvSpPr>
        <p:spPr/>
        <p:txBody>
          <a:bodyPr/>
          <a:lstStyle/>
          <a:p>
            <a:fld id="{F95A0190-3F98-4B0A-8313-932284B3E618}" type="datetimeFigureOut">
              <a:rPr lang="en-CA" smtClean="0"/>
              <a:t>2022-09-15</a:t>
            </a:fld>
            <a:endParaRPr lang="en-CA"/>
          </a:p>
        </p:txBody>
      </p:sp>
      <p:sp>
        <p:nvSpPr>
          <p:cNvPr id="3" name="Footer Placeholder 2">
            <a:extLst>
              <a:ext uri="{FF2B5EF4-FFF2-40B4-BE49-F238E27FC236}">
                <a16:creationId xmlns:a16="http://schemas.microsoft.com/office/drawing/2014/main" id="{B76F1742-8C2B-5E00-F7D2-393474FCAFE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912B2F7-97A8-6491-E16B-8EC0DA13F6DC}"/>
              </a:ext>
            </a:extLst>
          </p:cNvPr>
          <p:cNvSpPr>
            <a:spLocks noGrp="1"/>
          </p:cNvSpPr>
          <p:nvPr>
            <p:ph type="sldNum" sz="quarter" idx="12"/>
          </p:nvPr>
        </p:nvSpPr>
        <p:spPr/>
        <p:txBody>
          <a:bodyPr/>
          <a:lstStyle/>
          <a:p>
            <a:fld id="{A9E11C4A-AFE0-4FB4-90F4-4F65F41E6F02}" type="slidenum">
              <a:rPr lang="en-CA" smtClean="0"/>
              <a:t>‹#›</a:t>
            </a:fld>
            <a:endParaRPr lang="en-CA"/>
          </a:p>
        </p:txBody>
      </p:sp>
    </p:spTree>
    <p:extLst>
      <p:ext uri="{BB962C8B-B14F-4D97-AF65-F5344CB8AC3E}">
        <p14:creationId xmlns:p14="http://schemas.microsoft.com/office/powerpoint/2010/main" val="3460836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E1C0-6112-8139-1AB9-998EB96825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34A377D-5C51-A07A-F256-E5978C2272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9427539-D787-2DF1-4E5A-A14235385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454F9B-B25C-92C3-EB25-EACD323BD73E}"/>
              </a:ext>
            </a:extLst>
          </p:cNvPr>
          <p:cNvSpPr>
            <a:spLocks noGrp="1"/>
          </p:cNvSpPr>
          <p:nvPr>
            <p:ph type="dt" sz="half" idx="10"/>
          </p:nvPr>
        </p:nvSpPr>
        <p:spPr/>
        <p:txBody>
          <a:bodyPr/>
          <a:lstStyle/>
          <a:p>
            <a:fld id="{F95A0190-3F98-4B0A-8313-932284B3E618}" type="datetimeFigureOut">
              <a:rPr lang="en-CA" smtClean="0"/>
              <a:t>2022-09-15</a:t>
            </a:fld>
            <a:endParaRPr lang="en-CA"/>
          </a:p>
        </p:txBody>
      </p:sp>
      <p:sp>
        <p:nvSpPr>
          <p:cNvPr id="6" name="Footer Placeholder 5">
            <a:extLst>
              <a:ext uri="{FF2B5EF4-FFF2-40B4-BE49-F238E27FC236}">
                <a16:creationId xmlns:a16="http://schemas.microsoft.com/office/drawing/2014/main" id="{B88404DE-2973-5FC6-82CB-A42B2DCE30B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E3B843A-AD43-4091-388A-17CAD02DB43C}"/>
              </a:ext>
            </a:extLst>
          </p:cNvPr>
          <p:cNvSpPr>
            <a:spLocks noGrp="1"/>
          </p:cNvSpPr>
          <p:nvPr>
            <p:ph type="sldNum" sz="quarter" idx="12"/>
          </p:nvPr>
        </p:nvSpPr>
        <p:spPr/>
        <p:txBody>
          <a:bodyPr/>
          <a:lstStyle/>
          <a:p>
            <a:fld id="{A9E11C4A-AFE0-4FB4-90F4-4F65F41E6F02}" type="slidenum">
              <a:rPr lang="en-CA" smtClean="0"/>
              <a:t>‹#›</a:t>
            </a:fld>
            <a:endParaRPr lang="en-CA"/>
          </a:p>
        </p:txBody>
      </p:sp>
    </p:spTree>
    <p:extLst>
      <p:ext uri="{BB962C8B-B14F-4D97-AF65-F5344CB8AC3E}">
        <p14:creationId xmlns:p14="http://schemas.microsoft.com/office/powerpoint/2010/main" val="139266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88AB-2DE5-B811-217A-6BA37B0E48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81871A0-3D78-DA19-DC54-BCF0EE0150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F270EA1-2273-B00B-0AC1-AFDA79F9B9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BE4B69-1EE1-1A16-8A22-ED8EE5E7AEBC}"/>
              </a:ext>
            </a:extLst>
          </p:cNvPr>
          <p:cNvSpPr>
            <a:spLocks noGrp="1"/>
          </p:cNvSpPr>
          <p:nvPr>
            <p:ph type="dt" sz="half" idx="10"/>
          </p:nvPr>
        </p:nvSpPr>
        <p:spPr/>
        <p:txBody>
          <a:bodyPr/>
          <a:lstStyle/>
          <a:p>
            <a:fld id="{F95A0190-3F98-4B0A-8313-932284B3E618}" type="datetimeFigureOut">
              <a:rPr lang="en-CA" smtClean="0"/>
              <a:t>2022-09-15</a:t>
            </a:fld>
            <a:endParaRPr lang="en-CA"/>
          </a:p>
        </p:txBody>
      </p:sp>
      <p:sp>
        <p:nvSpPr>
          <p:cNvPr id="6" name="Footer Placeholder 5">
            <a:extLst>
              <a:ext uri="{FF2B5EF4-FFF2-40B4-BE49-F238E27FC236}">
                <a16:creationId xmlns:a16="http://schemas.microsoft.com/office/drawing/2014/main" id="{10B6CD89-2257-F6A6-2BBA-4C513C65A28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C9EFD5E-2C9A-9E49-1C48-E964A85A31DE}"/>
              </a:ext>
            </a:extLst>
          </p:cNvPr>
          <p:cNvSpPr>
            <a:spLocks noGrp="1"/>
          </p:cNvSpPr>
          <p:nvPr>
            <p:ph type="sldNum" sz="quarter" idx="12"/>
          </p:nvPr>
        </p:nvSpPr>
        <p:spPr/>
        <p:txBody>
          <a:bodyPr/>
          <a:lstStyle/>
          <a:p>
            <a:fld id="{A9E11C4A-AFE0-4FB4-90F4-4F65F41E6F02}" type="slidenum">
              <a:rPr lang="en-CA" smtClean="0"/>
              <a:t>‹#›</a:t>
            </a:fld>
            <a:endParaRPr lang="en-CA"/>
          </a:p>
        </p:txBody>
      </p:sp>
    </p:spTree>
    <p:extLst>
      <p:ext uri="{BB962C8B-B14F-4D97-AF65-F5344CB8AC3E}">
        <p14:creationId xmlns:p14="http://schemas.microsoft.com/office/powerpoint/2010/main" val="1567231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4FBE90-210A-30B7-0838-55C14AB358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13BC3D7-2212-1462-8580-C959AD44C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A449848-4251-68A3-6B0B-9351370C04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5A0190-3F98-4B0A-8313-932284B3E618}" type="datetimeFigureOut">
              <a:rPr lang="en-CA" smtClean="0"/>
              <a:t>2022-09-15</a:t>
            </a:fld>
            <a:endParaRPr lang="en-CA"/>
          </a:p>
        </p:txBody>
      </p:sp>
      <p:sp>
        <p:nvSpPr>
          <p:cNvPr id="5" name="Footer Placeholder 4">
            <a:extLst>
              <a:ext uri="{FF2B5EF4-FFF2-40B4-BE49-F238E27FC236}">
                <a16:creationId xmlns:a16="http://schemas.microsoft.com/office/drawing/2014/main" id="{15686FE9-00E7-EA2B-EC1D-C95B92D4A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6B6C2C40-64F2-DA25-AF8A-27B4AE54C3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11C4A-AFE0-4FB4-90F4-4F65F41E6F02}" type="slidenum">
              <a:rPr lang="en-CA" smtClean="0"/>
              <a:t>‹#›</a:t>
            </a:fld>
            <a:endParaRPr lang="en-CA"/>
          </a:p>
        </p:txBody>
      </p:sp>
    </p:spTree>
    <p:extLst>
      <p:ext uri="{BB962C8B-B14F-4D97-AF65-F5344CB8AC3E}">
        <p14:creationId xmlns:p14="http://schemas.microsoft.com/office/powerpoint/2010/main" val="1978928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92A351-9F78-26A5-0591-E1701277C0C7}"/>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9" name="Picture 8">
            <a:extLst>
              <a:ext uri="{FF2B5EF4-FFF2-40B4-BE49-F238E27FC236}">
                <a16:creationId xmlns:a16="http://schemas.microsoft.com/office/drawing/2014/main" id="{F6C2D3C9-E686-5AB4-4D28-C7261A861AFC}"/>
              </a:ext>
            </a:extLst>
          </p:cNvPr>
          <p:cNvPicPr>
            <a:picLocks noChangeAspect="1"/>
          </p:cNvPicPr>
          <p:nvPr/>
        </p:nvPicPr>
        <p:blipFill>
          <a:blip r:embed="rId4">
            <a:alphaModFix amt="35000"/>
          </a:blip>
          <a:stretch>
            <a:fillRect/>
          </a:stretch>
        </p:blipFill>
        <p:spPr>
          <a:xfrm>
            <a:off x="0" y="42672"/>
            <a:ext cx="12192000" cy="6772656"/>
          </a:xfrm>
          <a:prstGeom prst="rect">
            <a:avLst/>
          </a:prstGeom>
        </p:spPr>
      </p:pic>
      <p:sp>
        <p:nvSpPr>
          <p:cNvPr id="2" name="Title 1">
            <a:extLst>
              <a:ext uri="{FF2B5EF4-FFF2-40B4-BE49-F238E27FC236}">
                <a16:creationId xmlns:a16="http://schemas.microsoft.com/office/drawing/2014/main" id="{4E1DE4D9-DA37-D6FE-E4DC-8BA1C01DECD1}"/>
              </a:ext>
            </a:extLst>
          </p:cNvPr>
          <p:cNvSpPr>
            <a:spLocks noGrp="1"/>
          </p:cNvSpPr>
          <p:nvPr>
            <p:ph type="ctrTitle"/>
          </p:nvPr>
        </p:nvSpPr>
        <p:spPr/>
        <p:txBody>
          <a:bodyPr/>
          <a:lstStyle/>
          <a:p>
            <a:r>
              <a:rPr lang="en-CA" dirty="0">
                <a:latin typeface="Arial Black" panose="020B0A04020102020204" pitchFamily="34" charset="0"/>
              </a:rPr>
              <a:t>S&amp;P 500 Index prediction</a:t>
            </a:r>
          </a:p>
        </p:txBody>
      </p:sp>
      <p:sp>
        <p:nvSpPr>
          <p:cNvPr id="3" name="Subtitle 2">
            <a:extLst>
              <a:ext uri="{FF2B5EF4-FFF2-40B4-BE49-F238E27FC236}">
                <a16:creationId xmlns:a16="http://schemas.microsoft.com/office/drawing/2014/main" id="{71A6B0D6-EAB8-4D93-B76A-AEFE97E484E3}"/>
              </a:ext>
            </a:extLst>
          </p:cNvPr>
          <p:cNvSpPr>
            <a:spLocks noGrp="1"/>
          </p:cNvSpPr>
          <p:nvPr>
            <p:ph type="subTitle" idx="1"/>
          </p:nvPr>
        </p:nvSpPr>
        <p:spPr>
          <a:xfrm>
            <a:off x="1524000" y="4934783"/>
            <a:ext cx="9144000" cy="1073426"/>
          </a:xfrm>
        </p:spPr>
        <p:txBody>
          <a:bodyPr/>
          <a:lstStyle/>
          <a:p>
            <a:r>
              <a:rPr lang="en-CA" dirty="0"/>
              <a:t>Irene Choi </a:t>
            </a:r>
          </a:p>
        </p:txBody>
      </p:sp>
    </p:spTree>
    <p:extLst>
      <p:ext uri="{BB962C8B-B14F-4D97-AF65-F5344CB8AC3E}">
        <p14:creationId xmlns:p14="http://schemas.microsoft.com/office/powerpoint/2010/main" val="3031380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42672"/>
            <a:ext cx="12192000" cy="6772656"/>
          </a:xfrm>
          <a:prstGeom prst="rect">
            <a:avLst/>
          </a:prstGeom>
        </p:spPr>
      </p:pic>
      <p:sp>
        <p:nvSpPr>
          <p:cNvPr id="2" name="Title 1">
            <a:extLst>
              <a:ext uri="{FF2B5EF4-FFF2-40B4-BE49-F238E27FC236}">
                <a16:creationId xmlns:a16="http://schemas.microsoft.com/office/drawing/2014/main" id="{F3ECDB08-9E46-CAB9-0901-8F9E4F6B96F8}"/>
              </a:ext>
            </a:extLst>
          </p:cNvPr>
          <p:cNvSpPr>
            <a:spLocks noGrp="1"/>
          </p:cNvSpPr>
          <p:nvPr>
            <p:ph type="title"/>
          </p:nvPr>
        </p:nvSpPr>
        <p:spPr/>
        <p:txBody>
          <a:bodyPr/>
          <a:lstStyle/>
          <a:p>
            <a:r>
              <a:rPr lang="en-CA" dirty="0">
                <a:latin typeface="Arial Black" panose="020B0A04020102020204" pitchFamily="34" charset="0"/>
              </a:rPr>
              <a:t>Model results</a:t>
            </a:r>
          </a:p>
        </p:txBody>
      </p:sp>
      <p:sp>
        <p:nvSpPr>
          <p:cNvPr id="3" name="Content Placeholder 2">
            <a:extLst>
              <a:ext uri="{FF2B5EF4-FFF2-40B4-BE49-F238E27FC236}">
                <a16:creationId xmlns:a16="http://schemas.microsoft.com/office/drawing/2014/main" id="{08453628-DB1C-B598-39FC-0536E0BF30B7}"/>
              </a:ext>
            </a:extLst>
          </p:cNvPr>
          <p:cNvSpPr>
            <a:spLocks noGrp="1"/>
          </p:cNvSpPr>
          <p:nvPr>
            <p:ph idx="1"/>
          </p:nvPr>
        </p:nvSpPr>
        <p:spPr/>
        <p:txBody>
          <a:bodyPr>
            <a:normAutofit/>
          </a:bodyPr>
          <a:lstStyle/>
          <a:p>
            <a:r>
              <a:rPr lang="en-CA" dirty="0">
                <a:latin typeface="Bahnschrift Condensed" panose="020B0502040204020203" pitchFamily="34" charset="0"/>
              </a:rPr>
              <a:t>Models used: </a:t>
            </a:r>
          </a:p>
          <a:p>
            <a:pPr lvl="1"/>
            <a:r>
              <a:rPr lang="en-CA" dirty="0">
                <a:latin typeface="Bahnschrift Condensed" panose="020B0502040204020203" pitchFamily="34" charset="0"/>
              </a:rPr>
              <a:t>Logistic Regression, LDA, Naïve Bayes, </a:t>
            </a:r>
            <a:r>
              <a:rPr lang="en-CA" dirty="0" err="1">
                <a:latin typeface="Bahnschrift Condensed" panose="020B0502040204020203" pitchFamily="34" charset="0"/>
              </a:rPr>
              <a:t>XGBoost</a:t>
            </a:r>
            <a:r>
              <a:rPr lang="en-CA" dirty="0">
                <a:latin typeface="Bahnschrift Condensed" panose="020B0502040204020203" pitchFamily="34" charset="0"/>
              </a:rPr>
              <a:t>, Random Forest, SVM</a:t>
            </a:r>
          </a:p>
          <a:p>
            <a:pPr lvl="1"/>
            <a:endParaRPr lang="en-CA" dirty="0">
              <a:latin typeface="Bahnschrift Condensed" panose="020B0502040204020203" pitchFamily="34" charset="0"/>
            </a:endParaRPr>
          </a:p>
          <a:p>
            <a:r>
              <a:rPr lang="en-CA" dirty="0">
                <a:latin typeface="Bahnschrift Condensed" panose="020B0502040204020203" pitchFamily="34" charset="0"/>
              </a:rPr>
              <a:t>Best model: </a:t>
            </a:r>
          </a:p>
          <a:p>
            <a:pPr lvl="1"/>
            <a:r>
              <a:rPr lang="en-CA" dirty="0">
                <a:latin typeface="Bahnschrift Condensed" panose="020B0502040204020203" pitchFamily="34" charset="0"/>
              </a:rPr>
              <a:t>Logistic Regression, Accuracy: 68.3%, ROC-AUC: 0.704</a:t>
            </a:r>
          </a:p>
        </p:txBody>
      </p:sp>
      <p:graphicFrame>
        <p:nvGraphicFramePr>
          <p:cNvPr id="5" name="Table 6">
            <a:extLst>
              <a:ext uri="{FF2B5EF4-FFF2-40B4-BE49-F238E27FC236}">
                <a16:creationId xmlns:a16="http://schemas.microsoft.com/office/drawing/2014/main" id="{0217EAB7-3F1B-C115-9614-5E7A608F8FA4}"/>
              </a:ext>
            </a:extLst>
          </p:cNvPr>
          <p:cNvGraphicFramePr>
            <a:graphicFrameLocks noGrp="1"/>
          </p:cNvGraphicFramePr>
          <p:nvPr>
            <p:extLst>
              <p:ext uri="{D42A27DB-BD31-4B8C-83A1-F6EECF244321}">
                <p14:modId xmlns:p14="http://schemas.microsoft.com/office/powerpoint/2010/main" val="3670733239"/>
              </p:ext>
            </p:extLst>
          </p:nvPr>
        </p:nvGraphicFramePr>
        <p:xfrm>
          <a:off x="1050306" y="4423506"/>
          <a:ext cx="8471621" cy="1376680"/>
        </p:xfrm>
        <a:graphic>
          <a:graphicData uri="http://schemas.openxmlformats.org/drawingml/2006/table">
            <a:tbl>
              <a:tblPr firstRow="1" bandRow="1">
                <a:tableStyleId>{073A0DAA-6AF3-43AB-8588-CEC1D06C72B9}</a:tableStyleId>
              </a:tblPr>
              <a:tblGrid>
                <a:gridCol w="1750187">
                  <a:extLst>
                    <a:ext uri="{9D8B030D-6E8A-4147-A177-3AD203B41FA5}">
                      <a16:colId xmlns:a16="http://schemas.microsoft.com/office/drawing/2014/main" val="1598849969"/>
                    </a:ext>
                  </a:extLst>
                </a:gridCol>
                <a:gridCol w="1641434">
                  <a:extLst>
                    <a:ext uri="{9D8B030D-6E8A-4147-A177-3AD203B41FA5}">
                      <a16:colId xmlns:a16="http://schemas.microsoft.com/office/drawing/2014/main" val="2674152899"/>
                    </a:ext>
                  </a:extLst>
                </a:gridCol>
                <a:gridCol w="1016000">
                  <a:extLst>
                    <a:ext uri="{9D8B030D-6E8A-4147-A177-3AD203B41FA5}">
                      <a16:colId xmlns:a16="http://schemas.microsoft.com/office/drawing/2014/main" val="4261940446"/>
                    </a:ext>
                  </a:extLst>
                </a:gridCol>
                <a:gridCol w="1016000">
                  <a:extLst>
                    <a:ext uri="{9D8B030D-6E8A-4147-A177-3AD203B41FA5}">
                      <a16:colId xmlns:a16="http://schemas.microsoft.com/office/drawing/2014/main" val="1429485492"/>
                    </a:ext>
                  </a:extLst>
                </a:gridCol>
                <a:gridCol w="1050307">
                  <a:extLst>
                    <a:ext uri="{9D8B030D-6E8A-4147-A177-3AD203B41FA5}">
                      <a16:colId xmlns:a16="http://schemas.microsoft.com/office/drawing/2014/main" val="3961130989"/>
                    </a:ext>
                  </a:extLst>
                </a:gridCol>
                <a:gridCol w="981693">
                  <a:extLst>
                    <a:ext uri="{9D8B030D-6E8A-4147-A177-3AD203B41FA5}">
                      <a16:colId xmlns:a16="http://schemas.microsoft.com/office/drawing/2014/main" val="2265375614"/>
                    </a:ext>
                  </a:extLst>
                </a:gridCol>
                <a:gridCol w="1016000">
                  <a:extLst>
                    <a:ext uri="{9D8B030D-6E8A-4147-A177-3AD203B41FA5}">
                      <a16:colId xmlns:a16="http://schemas.microsoft.com/office/drawing/2014/main" val="307251551"/>
                    </a:ext>
                  </a:extLst>
                </a:gridCol>
              </a:tblGrid>
              <a:tr h="640080">
                <a:tc>
                  <a:txBody>
                    <a:bodyPr/>
                    <a:lstStyle/>
                    <a:p>
                      <a:endParaRPr lang="en-CA" dirty="0"/>
                    </a:p>
                  </a:txBody>
                  <a:tcPr/>
                </a:tc>
                <a:tc>
                  <a:txBody>
                    <a:bodyPr/>
                    <a:lstStyle/>
                    <a:p>
                      <a:r>
                        <a:rPr lang="en-CA" dirty="0"/>
                        <a:t>Logistic Regression</a:t>
                      </a:r>
                    </a:p>
                  </a:txBody>
                  <a:tcPr/>
                </a:tc>
                <a:tc>
                  <a:txBody>
                    <a:bodyPr/>
                    <a:lstStyle/>
                    <a:p>
                      <a:r>
                        <a:rPr lang="en-CA" dirty="0"/>
                        <a:t>LDA</a:t>
                      </a:r>
                    </a:p>
                  </a:txBody>
                  <a:tcPr/>
                </a:tc>
                <a:tc>
                  <a:txBody>
                    <a:bodyPr/>
                    <a:lstStyle/>
                    <a:p>
                      <a:r>
                        <a:rPr lang="en-CA" dirty="0"/>
                        <a:t>Naïve Bayes</a:t>
                      </a:r>
                    </a:p>
                  </a:txBody>
                  <a:tcPr/>
                </a:tc>
                <a:tc>
                  <a:txBody>
                    <a:bodyPr/>
                    <a:lstStyle/>
                    <a:p>
                      <a:r>
                        <a:rPr lang="en-CA" dirty="0" err="1"/>
                        <a:t>XGBoost</a:t>
                      </a:r>
                      <a:endParaRPr lang="en-CA" dirty="0"/>
                    </a:p>
                  </a:txBody>
                  <a:tcPr/>
                </a:tc>
                <a:tc>
                  <a:txBody>
                    <a:bodyPr/>
                    <a:lstStyle/>
                    <a:p>
                      <a:r>
                        <a:rPr lang="en-CA" dirty="0"/>
                        <a:t>Random Forest</a:t>
                      </a:r>
                    </a:p>
                  </a:txBody>
                  <a:tcPr/>
                </a:tc>
                <a:tc>
                  <a:txBody>
                    <a:bodyPr/>
                    <a:lstStyle/>
                    <a:p>
                      <a:r>
                        <a:rPr lang="en-CA" dirty="0"/>
                        <a:t>SVM</a:t>
                      </a:r>
                    </a:p>
                  </a:txBody>
                  <a:tcPr/>
                </a:tc>
                <a:extLst>
                  <a:ext uri="{0D108BD9-81ED-4DB2-BD59-A6C34878D82A}">
                    <a16:rowId xmlns:a16="http://schemas.microsoft.com/office/drawing/2014/main" val="3430039632"/>
                  </a:ext>
                </a:extLst>
              </a:tr>
              <a:tr h="281093">
                <a:tc>
                  <a:txBody>
                    <a:bodyPr/>
                    <a:lstStyle/>
                    <a:p>
                      <a:r>
                        <a:rPr lang="en-CA" dirty="0"/>
                        <a:t>Accuracy</a:t>
                      </a:r>
                    </a:p>
                  </a:txBody>
                  <a:tcPr/>
                </a:tc>
                <a:tc>
                  <a:txBody>
                    <a:bodyPr/>
                    <a:lstStyle/>
                    <a:p>
                      <a:r>
                        <a:rPr lang="en-CA" dirty="0"/>
                        <a:t>0.683</a:t>
                      </a:r>
                    </a:p>
                  </a:txBody>
                  <a:tcPr/>
                </a:tc>
                <a:tc>
                  <a:txBody>
                    <a:bodyPr/>
                    <a:lstStyle/>
                    <a:p>
                      <a:r>
                        <a:rPr lang="en-CA" dirty="0"/>
                        <a:t>0.659</a:t>
                      </a:r>
                    </a:p>
                  </a:txBody>
                  <a:tcPr/>
                </a:tc>
                <a:tc>
                  <a:txBody>
                    <a:bodyPr/>
                    <a:lstStyle/>
                    <a:p>
                      <a:r>
                        <a:rPr lang="en-CA" dirty="0"/>
                        <a:t>0.634</a:t>
                      </a:r>
                    </a:p>
                  </a:txBody>
                  <a:tcPr/>
                </a:tc>
                <a:tc>
                  <a:txBody>
                    <a:bodyPr/>
                    <a:lstStyle/>
                    <a:p>
                      <a:r>
                        <a:rPr lang="en-CA" dirty="0"/>
                        <a:t>0.610</a:t>
                      </a:r>
                    </a:p>
                  </a:txBody>
                  <a:tcPr/>
                </a:tc>
                <a:tc>
                  <a:txBody>
                    <a:bodyPr/>
                    <a:lstStyle/>
                    <a:p>
                      <a:r>
                        <a:rPr lang="en-CA" dirty="0"/>
                        <a:t>0.595</a:t>
                      </a:r>
                    </a:p>
                  </a:txBody>
                  <a:tcPr/>
                </a:tc>
                <a:tc>
                  <a:txBody>
                    <a:bodyPr/>
                    <a:lstStyle/>
                    <a:p>
                      <a:r>
                        <a:rPr lang="en-CA" dirty="0"/>
                        <a:t>0.610</a:t>
                      </a:r>
                    </a:p>
                  </a:txBody>
                  <a:tcPr/>
                </a:tc>
                <a:extLst>
                  <a:ext uri="{0D108BD9-81ED-4DB2-BD59-A6C34878D82A}">
                    <a16:rowId xmlns:a16="http://schemas.microsoft.com/office/drawing/2014/main" val="798011709"/>
                  </a:ext>
                </a:extLst>
              </a:tr>
              <a:tr h="370840">
                <a:tc>
                  <a:txBody>
                    <a:bodyPr/>
                    <a:lstStyle/>
                    <a:p>
                      <a:r>
                        <a:rPr lang="en-CA" dirty="0" err="1"/>
                        <a:t>ROC_AUC_score</a:t>
                      </a:r>
                      <a:endParaRPr lang="en-CA" dirty="0"/>
                    </a:p>
                  </a:txBody>
                  <a:tcPr/>
                </a:tc>
                <a:tc>
                  <a:txBody>
                    <a:bodyPr/>
                    <a:lstStyle/>
                    <a:p>
                      <a:r>
                        <a:rPr lang="en-CA" dirty="0"/>
                        <a:t>0.704</a:t>
                      </a:r>
                    </a:p>
                  </a:txBody>
                  <a:tcPr/>
                </a:tc>
                <a:tc>
                  <a:txBody>
                    <a:bodyPr/>
                    <a:lstStyle/>
                    <a:p>
                      <a:r>
                        <a:rPr lang="en-CA" dirty="0"/>
                        <a:t>0.677</a:t>
                      </a:r>
                    </a:p>
                  </a:txBody>
                  <a:tcPr/>
                </a:tc>
                <a:tc>
                  <a:txBody>
                    <a:bodyPr/>
                    <a:lstStyle/>
                    <a:p>
                      <a:r>
                        <a:rPr lang="en-CA" dirty="0"/>
                        <a:t>0.650</a:t>
                      </a:r>
                    </a:p>
                  </a:txBody>
                  <a:tcPr/>
                </a:tc>
                <a:tc>
                  <a:txBody>
                    <a:bodyPr/>
                    <a:lstStyle/>
                    <a:p>
                      <a:r>
                        <a:rPr lang="en-CA" dirty="0"/>
                        <a:t>0.696</a:t>
                      </a:r>
                    </a:p>
                  </a:txBody>
                  <a:tcPr/>
                </a:tc>
                <a:tc>
                  <a:txBody>
                    <a:bodyPr/>
                    <a:lstStyle/>
                    <a:p>
                      <a:r>
                        <a:rPr lang="en-CA" dirty="0"/>
                        <a:t>0.661</a:t>
                      </a:r>
                    </a:p>
                  </a:txBody>
                  <a:tcPr/>
                </a:tc>
                <a:tc>
                  <a:txBody>
                    <a:bodyPr/>
                    <a:lstStyle/>
                    <a:p>
                      <a:r>
                        <a:rPr lang="en-CA" dirty="0"/>
                        <a:t>0.657</a:t>
                      </a:r>
                    </a:p>
                  </a:txBody>
                  <a:tcPr/>
                </a:tc>
                <a:extLst>
                  <a:ext uri="{0D108BD9-81ED-4DB2-BD59-A6C34878D82A}">
                    <a16:rowId xmlns:a16="http://schemas.microsoft.com/office/drawing/2014/main" val="261641661"/>
                  </a:ext>
                </a:extLst>
              </a:tr>
            </a:tbl>
          </a:graphicData>
        </a:graphic>
      </p:graphicFrame>
    </p:spTree>
    <p:extLst>
      <p:ext uri="{BB962C8B-B14F-4D97-AF65-F5344CB8AC3E}">
        <p14:creationId xmlns:p14="http://schemas.microsoft.com/office/powerpoint/2010/main" val="327993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42672"/>
            <a:ext cx="12192000" cy="6772656"/>
          </a:xfrm>
          <a:prstGeom prst="rect">
            <a:avLst/>
          </a:prstGeom>
        </p:spPr>
      </p:pic>
      <p:sp>
        <p:nvSpPr>
          <p:cNvPr id="2" name="Title 1">
            <a:extLst>
              <a:ext uri="{FF2B5EF4-FFF2-40B4-BE49-F238E27FC236}">
                <a16:creationId xmlns:a16="http://schemas.microsoft.com/office/drawing/2014/main" id="{F3ECDB08-9E46-CAB9-0901-8F9E4F6B96F8}"/>
              </a:ext>
            </a:extLst>
          </p:cNvPr>
          <p:cNvSpPr>
            <a:spLocks noGrp="1"/>
          </p:cNvSpPr>
          <p:nvPr>
            <p:ph type="title"/>
          </p:nvPr>
        </p:nvSpPr>
        <p:spPr/>
        <p:txBody>
          <a:bodyPr/>
          <a:lstStyle/>
          <a:p>
            <a:r>
              <a:rPr lang="en-CA" dirty="0">
                <a:latin typeface="Arial Black" panose="020B0A04020102020204" pitchFamily="34" charset="0"/>
              </a:rPr>
              <a:t>Model results</a:t>
            </a:r>
          </a:p>
        </p:txBody>
      </p:sp>
      <p:sp>
        <p:nvSpPr>
          <p:cNvPr id="3" name="Content Placeholder 2">
            <a:extLst>
              <a:ext uri="{FF2B5EF4-FFF2-40B4-BE49-F238E27FC236}">
                <a16:creationId xmlns:a16="http://schemas.microsoft.com/office/drawing/2014/main" id="{08453628-DB1C-B598-39FC-0536E0BF30B7}"/>
              </a:ext>
            </a:extLst>
          </p:cNvPr>
          <p:cNvSpPr>
            <a:spLocks noGrp="1"/>
          </p:cNvSpPr>
          <p:nvPr>
            <p:ph idx="1"/>
          </p:nvPr>
        </p:nvSpPr>
        <p:spPr/>
        <p:txBody>
          <a:bodyPr>
            <a:normAutofit/>
          </a:bodyPr>
          <a:lstStyle/>
          <a:p>
            <a:r>
              <a:rPr lang="en-CA" dirty="0">
                <a:latin typeface="Bahnschrift Condensed" panose="020B0502040204020203" pitchFamily="34" charset="0"/>
              </a:rPr>
              <a:t>Feature Importance: </a:t>
            </a:r>
          </a:p>
          <a:p>
            <a:pPr lvl="1"/>
            <a:r>
              <a:rPr lang="en-CA" dirty="0">
                <a:latin typeface="Bahnschrift Condensed" panose="020B0502040204020203" pitchFamily="34" charset="0"/>
              </a:rPr>
              <a:t>5 largest – Treasury bill (10y) yield, S&amp;P, volatility index, S&amp;P trading volume, current month’s return  </a:t>
            </a:r>
          </a:p>
        </p:txBody>
      </p:sp>
      <p:pic>
        <p:nvPicPr>
          <p:cNvPr id="8" name="Picture 7">
            <a:extLst>
              <a:ext uri="{FF2B5EF4-FFF2-40B4-BE49-F238E27FC236}">
                <a16:creationId xmlns:a16="http://schemas.microsoft.com/office/drawing/2014/main" id="{F266D64E-3825-DDC5-C958-DBEF4BBEEC13}"/>
              </a:ext>
            </a:extLst>
          </p:cNvPr>
          <p:cNvPicPr>
            <a:picLocks noChangeAspect="1"/>
          </p:cNvPicPr>
          <p:nvPr/>
        </p:nvPicPr>
        <p:blipFill>
          <a:blip r:embed="rId5"/>
          <a:stretch>
            <a:fillRect/>
          </a:stretch>
        </p:blipFill>
        <p:spPr>
          <a:xfrm>
            <a:off x="2718493" y="2969295"/>
            <a:ext cx="5832040" cy="3098179"/>
          </a:xfrm>
          <a:prstGeom prst="rect">
            <a:avLst/>
          </a:prstGeom>
        </p:spPr>
      </p:pic>
    </p:spTree>
    <p:extLst>
      <p:ext uri="{BB962C8B-B14F-4D97-AF65-F5344CB8AC3E}">
        <p14:creationId xmlns:p14="http://schemas.microsoft.com/office/powerpoint/2010/main" val="74663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42672"/>
            <a:ext cx="12192000" cy="6772656"/>
          </a:xfrm>
          <a:prstGeom prst="rect">
            <a:avLst/>
          </a:prstGeom>
        </p:spPr>
      </p:pic>
      <p:sp>
        <p:nvSpPr>
          <p:cNvPr id="2" name="Title 1">
            <a:extLst>
              <a:ext uri="{FF2B5EF4-FFF2-40B4-BE49-F238E27FC236}">
                <a16:creationId xmlns:a16="http://schemas.microsoft.com/office/drawing/2014/main" id="{F3ECDB08-9E46-CAB9-0901-8F9E4F6B96F8}"/>
              </a:ext>
            </a:extLst>
          </p:cNvPr>
          <p:cNvSpPr>
            <a:spLocks noGrp="1"/>
          </p:cNvSpPr>
          <p:nvPr>
            <p:ph type="title"/>
          </p:nvPr>
        </p:nvSpPr>
        <p:spPr/>
        <p:txBody>
          <a:bodyPr/>
          <a:lstStyle/>
          <a:p>
            <a:r>
              <a:rPr lang="en-CA" dirty="0">
                <a:latin typeface="Arial Black" panose="020B0A04020102020204" pitchFamily="34" charset="0"/>
              </a:rPr>
              <a:t>Model simulation</a:t>
            </a:r>
          </a:p>
        </p:txBody>
      </p:sp>
      <p:sp>
        <p:nvSpPr>
          <p:cNvPr id="3" name="Content Placeholder 2">
            <a:extLst>
              <a:ext uri="{FF2B5EF4-FFF2-40B4-BE49-F238E27FC236}">
                <a16:creationId xmlns:a16="http://schemas.microsoft.com/office/drawing/2014/main" id="{08453628-DB1C-B598-39FC-0536E0BF30B7}"/>
              </a:ext>
            </a:extLst>
          </p:cNvPr>
          <p:cNvSpPr>
            <a:spLocks noGrp="1"/>
          </p:cNvSpPr>
          <p:nvPr>
            <p:ph idx="1"/>
          </p:nvPr>
        </p:nvSpPr>
        <p:spPr>
          <a:xfrm>
            <a:off x="786740" y="1825625"/>
            <a:ext cx="4636325" cy="4351338"/>
          </a:xfrm>
        </p:spPr>
        <p:style>
          <a:lnRef idx="2">
            <a:schemeClr val="accent3"/>
          </a:lnRef>
          <a:fillRef idx="1">
            <a:schemeClr val="lt1"/>
          </a:fillRef>
          <a:effectRef idx="0">
            <a:schemeClr val="accent3"/>
          </a:effectRef>
          <a:fontRef idx="minor">
            <a:schemeClr val="dk1"/>
          </a:fontRef>
        </p:style>
        <p:txBody>
          <a:bodyPr/>
          <a:lstStyle/>
          <a:p>
            <a:pPr>
              <a:buFontTx/>
              <a:buChar char="-"/>
            </a:pPr>
            <a:r>
              <a:rPr lang="en-CA" dirty="0">
                <a:latin typeface="Bahnschrift Condensed" panose="020B0502040204020203" pitchFamily="34" charset="0"/>
              </a:rPr>
              <a:t>Test 1 (Random </a:t>
            </a:r>
            <a:r>
              <a:rPr lang="en-CA" dirty="0" err="1">
                <a:latin typeface="Bahnschrift Condensed" panose="020B0502040204020203" pitchFamily="34" charset="0"/>
              </a:rPr>
              <a:t>testset</a:t>
            </a:r>
            <a:r>
              <a:rPr lang="en-CA" dirty="0">
                <a:latin typeface="Bahnschrift Condensed" panose="020B0502040204020203" pitchFamily="34" charset="0"/>
              </a:rPr>
              <a:t>)</a:t>
            </a:r>
          </a:p>
          <a:p>
            <a:pPr>
              <a:buFontTx/>
              <a:buChar char="-"/>
            </a:pPr>
            <a:endParaRPr lang="en-CA" sz="2000" dirty="0">
              <a:latin typeface="Bahnschrift Condensed" panose="020B0502040204020203" pitchFamily="34" charset="0"/>
            </a:endParaRPr>
          </a:p>
          <a:p>
            <a:pPr>
              <a:buFontTx/>
              <a:buChar char="-"/>
            </a:pPr>
            <a:endParaRPr lang="en-CA" sz="2000" dirty="0">
              <a:latin typeface="Bahnschrift Condensed" panose="020B0502040204020203" pitchFamily="34" charset="0"/>
            </a:endParaRPr>
          </a:p>
          <a:p>
            <a:r>
              <a:rPr lang="en-CA" sz="2000" dirty="0">
                <a:latin typeface="Bahnschrift Condensed" panose="020B0502040204020203" pitchFamily="34" charset="0"/>
              </a:rPr>
              <a:t>Simple return on random test set</a:t>
            </a:r>
          </a:p>
          <a:p>
            <a:pPr lvl="1"/>
            <a:r>
              <a:rPr lang="en-CA" sz="1800" dirty="0">
                <a:latin typeface="Bahnschrift Condensed" panose="020B0502040204020203" pitchFamily="34" charset="0"/>
              </a:rPr>
              <a:t>21.10%</a:t>
            </a:r>
          </a:p>
          <a:p>
            <a:endParaRPr lang="en-CA" sz="2000" dirty="0">
              <a:latin typeface="Bahnschrift Condensed" panose="020B0502040204020203" pitchFamily="34" charset="0"/>
            </a:endParaRPr>
          </a:p>
          <a:p>
            <a:r>
              <a:rPr lang="en-CA" sz="2000" dirty="0">
                <a:latin typeface="Bahnschrift Condensed" panose="020B0502040204020203" pitchFamily="34" charset="0"/>
              </a:rPr>
              <a:t>Actual return on random test set (index ETF)</a:t>
            </a:r>
          </a:p>
          <a:p>
            <a:pPr lvl="1"/>
            <a:r>
              <a:rPr lang="en-CA" sz="1800" dirty="0">
                <a:latin typeface="Bahnschrift Condensed" panose="020B0502040204020203" pitchFamily="34" charset="0"/>
              </a:rPr>
              <a:t>11.58%</a:t>
            </a:r>
          </a:p>
          <a:p>
            <a:pPr lvl="1"/>
            <a:endParaRPr lang="en-CA" sz="1800" dirty="0">
              <a:latin typeface="Bahnschrift Condensed" panose="020B0502040204020203" pitchFamily="34" charset="0"/>
            </a:endParaRPr>
          </a:p>
          <a:p>
            <a:pPr marL="0" indent="0">
              <a:buNone/>
            </a:pPr>
            <a:r>
              <a:rPr lang="en-CA" sz="2200" dirty="0">
                <a:solidFill>
                  <a:srgbClr val="FF0000"/>
                </a:solidFill>
                <a:latin typeface="Bahnschrift Condensed" panose="020B0502040204020203" pitchFamily="34" charset="0"/>
              </a:rPr>
              <a:t>The model outperformed S&amp;P Index!</a:t>
            </a:r>
          </a:p>
        </p:txBody>
      </p:sp>
      <p:sp>
        <p:nvSpPr>
          <p:cNvPr id="5" name="Content Placeholder 2">
            <a:extLst>
              <a:ext uri="{FF2B5EF4-FFF2-40B4-BE49-F238E27FC236}">
                <a16:creationId xmlns:a16="http://schemas.microsoft.com/office/drawing/2014/main" id="{8BE35F4A-16DD-B220-594D-673CDC13EBE8}"/>
              </a:ext>
            </a:extLst>
          </p:cNvPr>
          <p:cNvSpPr txBox="1">
            <a:spLocks/>
          </p:cNvSpPr>
          <p:nvPr/>
        </p:nvSpPr>
        <p:spPr>
          <a:xfrm>
            <a:off x="6401730" y="1827611"/>
            <a:ext cx="4636325" cy="4351338"/>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CA" dirty="0">
                <a:latin typeface="Bahnschrift Condensed" panose="020B0502040204020203" pitchFamily="34" charset="0"/>
              </a:rPr>
              <a:t>Test 2 (</a:t>
            </a:r>
            <a:r>
              <a:rPr lang="en-CA" dirty="0" err="1">
                <a:latin typeface="Bahnschrift Condensed" panose="020B0502040204020203" pitchFamily="34" charset="0"/>
              </a:rPr>
              <a:t>testset</a:t>
            </a:r>
            <a:r>
              <a:rPr lang="en-CA" dirty="0">
                <a:latin typeface="Bahnschrift Condensed" panose="020B0502040204020203" pitchFamily="34" charset="0"/>
              </a:rPr>
              <a:t> from April 2019 to August 2022)</a:t>
            </a:r>
          </a:p>
          <a:p>
            <a:pPr>
              <a:buFontTx/>
              <a:buChar char="-"/>
            </a:pPr>
            <a:endParaRPr lang="en-CA" sz="2000" dirty="0">
              <a:latin typeface="Bahnschrift Condensed" panose="020B0502040204020203" pitchFamily="34" charset="0"/>
            </a:endParaRPr>
          </a:p>
          <a:p>
            <a:r>
              <a:rPr lang="en-CA" sz="2000" dirty="0">
                <a:latin typeface="Bahnschrift Condensed" panose="020B0502040204020203" pitchFamily="34" charset="0"/>
              </a:rPr>
              <a:t>Compound return on test set </a:t>
            </a:r>
          </a:p>
          <a:p>
            <a:pPr lvl="1"/>
            <a:r>
              <a:rPr lang="en-CA" sz="1800" dirty="0">
                <a:latin typeface="Bahnschrift Condensed" panose="020B0502040204020203" pitchFamily="34" charset="0"/>
              </a:rPr>
              <a:t>26.97%</a:t>
            </a:r>
            <a:endParaRPr lang="en-CA" sz="2000" dirty="0">
              <a:latin typeface="Bahnschrift Condensed" panose="020B0502040204020203" pitchFamily="34" charset="0"/>
            </a:endParaRPr>
          </a:p>
          <a:p>
            <a:endParaRPr lang="en-CA" sz="2000" dirty="0">
              <a:latin typeface="Bahnschrift Condensed" panose="020B0502040204020203" pitchFamily="34" charset="0"/>
            </a:endParaRPr>
          </a:p>
          <a:p>
            <a:r>
              <a:rPr lang="en-CA" sz="2000" dirty="0">
                <a:latin typeface="Bahnschrift Condensed" panose="020B0502040204020203" pitchFamily="34" charset="0"/>
              </a:rPr>
              <a:t>Actual return (index ETF)</a:t>
            </a:r>
          </a:p>
          <a:p>
            <a:pPr lvl="1"/>
            <a:r>
              <a:rPr lang="en-CA" sz="1800" dirty="0">
                <a:latin typeface="Bahnschrift Condensed" panose="020B0502040204020203" pitchFamily="34" charset="0"/>
              </a:rPr>
              <a:t>32.67%</a:t>
            </a:r>
          </a:p>
          <a:p>
            <a:pPr lvl="1"/>
            <a:endParaRPr lang="en-CA" sz="1800" dirty="0">
              <a:latin typeface="Bahnschrift Condensed" panose="020B0502040204020203" pitchFamily="34" charset="0"/>
            </a:endParaRPr>
          </a:p>
          <a:p>
            <a:pPr marL="0" indent="0">
              <a:buNone/>
            </a:pPr>
            <a:r>
              <a:rPr lang="en-CA" sz="2200" dirty="0">
                <a:solidFill>
                  <a:srgbClr val="FF0000"/>
                </a:solidFill>
                <a:latin typeface="Bahnschrift Condensed" panose="020B0502040204020203" pitchFamily="34" charset="0"/>
              </a:rPr>
              <a:t>The model underperformed S&amp;P Index!</a:t>
            </a:r>
          </a:p>
          <a:p>
            <a:pPr marL="0" indent="0">
              <a:buNone/>
            </a:pPr>
            <a:endParaRPr lang="en-CA" sz="2200" dirty="0">
              <a:latin typeface="Bahnschrift Condensed" panose="020B0502040204020203" pitchFamily="34" charset="0"/>
            </a:endParaRPr>
          </a:p>
          <a:p>
            <a:pPr lvl="1"/>
            <a:endParaRPr lang="en-CA" sz="1800" dirty="0">
              <a:latin typeface="Bahnschrift Condensed" panose="020B0502040204020203" pitchFamily="34" charset="0"/>
            </a:endParaRPr>
          </a:p>
        </p:txBody>
      </p:sp>
    </p:spTree>
    <p:extLst>
      <p:ext uri="{BB962C8B-B14F-4D97-AF65-F5344CB8AC3E}">
        <p14:creationId xmlns:p14="http://schemas.microsoft.com/office/powerpoint/2010/main" val="2220096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42672"/>
            <a:ext cx="12192000" cy="6772656"/>
          </a:xfrm>
          <a:prstGeom prst="rect">
            <a:avLst/>
          </a:prstGeom>
        </p:spPr>
      </p:pic>
      <p:sp>
        <p:nvSpPr>
          <p:cNvPr id="2" name="Title 1">
            <a:extLst>
              <a:ext uri="{FF2B5EF4-FFF2-40B4-BE49-F238E27FC236}">
                <a16:creationId xmlns:a16="http://schemas.microsoft.com/office/drawing/2014/main" id="{F3ECDB08-9E46-CAB9-0901-8F9E4F6B96F8}"/>
              </a:ext>
            </a:extLst>
          </p:cNvPr>
          <p:cNvSpPr>
            <a:spLocks noGrp="1"/>
          </p:cNvSpPr>
          <p:nvPr>
            <p:ph type="title"/>
          </p:nvPr>
        </p:nvSpPr>
        <p:spPr/>
        <p:txBody>
          <a:bodyPr/>
          <a:lstStyle/>
          <a:p>
            <a:r>
              <a:rPr lang="en-CA" dirty="0">
                <a:latin typeface="Arial Black" panose="020B0A04020102020204" pitchFamily="34" charset="0"/>
              </a:rPr>
              <a:t>S&amp;P Index prediction – </a:t>
            </a:r>
            <a:r>
              <a:rPr lang="en-CA" dirty="0" err="1">
                <a:latin typeface="Arial Black" panose="020B0A04020102020204" pitchFamily="34" charset="0"/>
              </a:rPr>
              <a:t>FBprophet</a:t>
            </a:r>
            <a:endParaRPr lang="en-CA" dirty="0">
              <a:latin typeface="Arial Black" panose="020B0A04020102020204" pitchFamily="34" charset="0"/>
            </a:endParaRPr>
          </a:p>
        </p:txBody>
      </p:sp>
      <p:pic>
        <p:nvPicPr>
          <p:cNvPr id="7" name="Picture 6">
            <a:extLst>
              <a:ext uri="{FF2B5EF4-FFF2-40B4-BE49-F238E27FC236}">
                <a16:creationId xmlns:a16="http://schemas.microsoft.com/office/drawing/2014/main" id="{2C14C164-84F4-E04D-D551-8BF1E3A49859}"/>
              </a:ext>
            </a:extLst>
          </p:cNvPr>
          <p:cNvPicPr>
            <a:picLocks noChangeAspect="1"/>
          </p:cNvPicPr>
          <p:nvPr/>
        </p:nvPicPr>
        <p:blipFill>
          <a:blip r:embed="rId5"/>
          <a:stretch>
            <a:fillRect/>
          </a:stretch>
        </p:blipFill>
        <p:spPr>
          <a:xfrm>
            <a:off x="1602457" y="1725852"/>
            <a:ext cx="7670751" cy="4550884"/>
          </a:xfrm>
          <a:prstGeom prst="rect">
            <a:avLst/>
          </a:prstGeom>
        </p:spPr>
      </p:pic>
    </p:spTree>
    <p:extLst>
      <p:ext uri="{BB962C8B-B14F-4D97-AF65-F5344CB8AC3E}">
        <p14:creationId xmlns:p14="http://schemas.microsoft.com/office/powerpoint/2010/main" val="3898459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42672"/>
            <a:ext cx="12192000" cy="6772656"/>
          </a:xfrm>
          <a:prstGeom prst="rect">
            <a:avLst/>
          </a:prstGeom>
        </p:spPr>
      </p:pic>
      <p:sp>
        <p:nvSpPr>
          <p:cNvPr id="2" name="Title 1">
            <a:extLst>
              <a:ext uri="{FF2B5EF4-FFF2-40B4-BE49-F238E27FC236}">
                <a16:creationId xmlns:a16="http://schemas.microsoft.com/office/drawing/2014/main" id="{F3ECDB08-9E46-CAB9-0901-8F9E4F6B96F8}"/>
              </a:ext>
            </a:extLst>
          </p:cNvPr>
          <p:cNvSpPr>
            <a:spLocks noGrp="1"/>
          </p:cNvSpPr>
          <p:nvPr>
            <p:ph type="title"/>
          </p:nvPr>
        </p:nvSpPr>
        <p:spPr/>
        <p:txBody>
          <a:bodyPr/>
          <a:lstStyle/>
          <a:p>
            <a:r>
              <a:rPr lang="en-CA" dirty="0">
                <a:latin typeface="Arial Black" panose="020B0A04020102020204" pitchFamily="34" charset="0"/>
              </a:rPr>
              <a:t>S&amp;P Index prediction – </a:t>
            </a:r>
            <a:r>
              <a:rPr lang="en-CA" dirty="0" err="1">
                <a:latin typeface="Arial Black" panose="020B0A04020102020204" pitchFamily="34" charset="0"/>
              </a:rPr>
              <a:t>FBprophet</a:t>
            </a:r>
            <a:endParaRPr lang="en-CA" dirty="0">
              <a:latin typeface="Arial Black" panose="020B0A04020102020204" pitchFamily="34" charset="0"/>
            </a:endParaRPr>
          </a:p>
        </p:txBody>
      </p:sp>
      <p:sp>
        <p:nvSpPr>
          <p:cNvPr id="3" name="Content Placeholder 2">
            <a:extLst>
              <a:ext uri="{FF2B5EF4-FFF2-40B4-BE49-F238E27FC236}">
                <a16:creationId xmlns:a16="http://schemas.microsoft.com/office/drawing/2014/main" id="{08453628-DB1C-B598-39FC-0536E0BF30B7}"/>
              </a:ext>
            </a:extLst>
          </p:cNvPr>
          <p:cNvSpPr>
            <a:spLocks noGrp="1"/>
          </p:cNvSpPr>
          <p:nvPr>
            <p:ph idx="1"/>
          </p:nvPr>
        </p:nvSpPr>
        <p:spPr/>
        <p:txBody>
          <a:bodyPr>
            <a:normAutofit/>
          </a:bodyPr>
          <a:lstStyle/>
          <a:p>
            <a:r>
              <a:rPr lang="en-CA" dirty="0">
                <a:latin typeface="Bahnschrift Condensed" panose="020B0502040204020203" pitchFamily="34" charset="0"/>
              </a:rPr>
              <a:t>2022 S&amp;P500 Q4 prediction : range of 4,240 to 4,360</a:t>
            </a:r>
          </a:p>
        </p:txBody>
      </p:sp>
      <p:pic>
        <p:nvPicPr>
          <p:cNvPr id="8" name="Picture 7">
            <a:extLst>
              <a:ext uri="{FF2B5EF4-FFF2-40B4-BE49-F238E27FC236}">
                <a16:creationId xmlns:a16="http://schemas.microsoft.com/office/drawing/2014/main" id="{2D0FF7EC-B910-60E0-AA9F-CE783115DF09}"/>
              </a:ext>
            </a:extLst>
          </p:cNvPr>
          <p:cNvPicPr>
            <a:picLocks noChangeAspect="1"/>
          </p:cNvPicPr>
          <p:nvPr/>
        </p:nvPicPr>
        <p:blipFill>
          <a:blip r:embed="rId5"/>
          <a:stretch>
            <a:fillRect/>
          </a:stretch>
        </p:blipFill>
        <p:spPr>
          <a:xfrm>
            <a:off x="1911090" y="2500459"/>
            <a:ext cx="8182416" cy="4198307"/>
          </a:xfrm>
          <a:prstGeom prst="rect">
            <a:avLst/>
          </a:prstGeom>
        </p:spPr>
      </p:pic>
      <p:sp>
        <p:nvSpPr>
          <p:cNvPr id="7" name="Flowchart: Connector 6">
            <a:extLst>
              <a:ext uri="{FF2B5EF4-FFF2-40B4-BE49-F238E27FC236}">
                <a16:creationId xmlns:a16="http://schemas.microsoft.com/office/drawing/2014/main" id="{A0462D97-0990-7752-EE34-3B07128CE9D7}"/>
              </a:ext>
            </a:extLst>
          </p:cNvPr>
          <p:cNvSpPr/>
          <p:nvPr/>
        </p:nvSpPr>
        <p:spPr>
          <a:xfrm>
            <a:off x="8827324" y="2873829"/>
            <a:ext cx="1045029" cy="1151906"/>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44627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2"/>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3">
            <a:alphaModFix amt="20000"/>
          </a:blip>
          <a:stretch>
            <a:fillRect/>
          </a:stretch>
        </p:blipFill>
        <p:spPr>
          <a:xfrm>
            <a:off x="0" y="42672"/>
            <a:ext cx="12192000" cy="6772656"/>
          </a:xfrm>
          <a:prstGeom prst="rect">
            <a:avLst/>
          </a:prstGeom>
        </p:spPr>
      </p:pic>
      <p:sp>
        <p:nvSpPr>
          <p:cNvPr id="2" name="Title 1">
            <a:extLst>
              <a:ext uri="{FF2B5EF4-FFF2-40B4-BE49-F238E27FC236}">
                <a16:creationId xmlns:a16="http://schemas.microsoft.com/office/drawing/2014/main" id="{F3ECDB08-9E46-CAB9-0901-8F9E4F6B96F8}"/>
              </a:ext>
            </a:extLst>
          </p:cNvPr>
          <p:cNvSpPr>
            <a:spLocks noGrp="1"/>
          </p:cNvSpPr>
          <p:nvPr>
            <p:ph type="title"/>
          </p:nvPr>
        </p:nvSpPr>
        <p:spPr/>
        <p:txBody>
          <a:bodyPr/>
          <a:lstStyle/>
          <a:p>
            <a:r>
              <a:rPr lang="en-CA" dirty="0">
                <a:latin typeface="Arial Black" panose="020B0A04020102020204" pitchFamily="34" charset="0"/>
              </a:rPr>
              <a:t>Key takeaways</a:t>
            </a:r>
          </a:p>
        </p:txBody>
      </p:sp>
      <p:sp>
        <p:nvSpPr>
          <p:cNvPr id="3" name="Content Placeholder 2">
            <a:extLst>
              <a:ext uri="{FF2B5EF4-FFF2-40B4-BE49-F238E27FC236}">
                <a16:creationId xmlns:a16="http://schemas.microsoft.com/office/drawing/2014/main" id="{08453628-DB1C-B598-39FC-0536E0BF30B7}"/>
              </a:ext>
            </a:extLst>
          </p:cNvPr>
          <p:cNvSpPr>
            <a:spLocks noGrp="1"/>
          </p:cNvSpPr>
          <p:nvPr>
            <p:ph idx="1"/>
          </p:nvPr>
        </p:nvSpPr>
        <p:spPr/>
        <p:txBody>
          <a:bodyPr/>
          <a:lstStyle/>
          <a:p>
            <a:r>
              <a:rPr lang="en-CA" dirty="0">
                <a:latin typeface="Bahnschrift Condensed" panose="020B0502040204020203" pitchFamily="34" charset="0"/>
              </a:rPr>
              <a:t>Some current information can be a good sign to see the notion of the stock market.</a:t>
            </a:r>
          </a:p>
          <a:p>
            <a:pPr lvl="1"/>
            <a:r>
              <a:rPr lang="en-CA" dirty="0">
                <a:latin typeface="Bahnschrift Condensed" panose="020B0502040204020203" pitchFamily="34" charset="0"/>
              </a:rPr>
              <a:t>(i.e. treasury bill yield, trading volume, volatility)  </a:t>
            </a:r>
          </a:p>
          <a:p>
            <a:endParaRPr lang="en-CA" dirty="0">
              <a:latin typeface="Bahnschrift Condensed" panose="020B0502040204020203" pitchFamily="34" charset="0"/>
            </a:endParaRPr>
          </a:p>
          <a:p>
            <a:r>
              <a:rPr lang="en-CA" dirty="0">
                <a:latin typeface="Bahnschrift Condensed" panose="020B0502040204020203" pitchFamily="34" charset="0"/>
              </a:rPr>
              <a:t>We can use time series information and machine learning models to build your own investment strategy. </a:t>
            </a:r>
          </a:p>
          <a:p>
            <a:endParaRPr lang="en-CA" dirty="0">
              <a:latin typeface="Bahnschrift Condensed" panose="020B0502040204020203" pitchFamily="34" charset="0"/>
            </a:endParaRPr>
          </a:p>
          <a:p>
            <a:endParaRPr lang="en-CA" dirty="0">
              <a:latin typeface="Bahnschrift Condensed" panose="020B0502040204020203" pitchFamily="34" charset="0"/>
            </a:endParaRPr>
          </a:p>
          <a:p>
            <a:endParaRPr lang="en-CA" dirty="0">
              <a:latin typeface="Bahnschrift Condensed" panose="020B0502040204020203" pitchFamily="34" charset="0"/>
            </a:endParaRPr>
          </a:p>
          <a:p>
            <a:endParaRPr lang="en-CA" dirty="0">
              <a:latin typeface="Bahnschrift Condensed" panose="020B0502040204020203" pitchFamily="34" charset="0"/>
            </a:endParaRPr>
          </a:p>
        </p:txBody>
      </p:sp>
    </p:spTree>
    <p:extLst>
      <p:ext uri="{BB962C8B-B14F-4D97-AF65-F5344CB8AC3E}">
        <p14:creationId xmlns:p14="http://schemas.microsoft.com/office/powerpoint/2010/main" val="1080704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7C2DE6-B412-441B-CF89-74620451C9AF}"/>
              </a:ext>
            </a:extLst>
          </p:cNvPr>
          <p:cNvPicPr>
            <a:picLocks noChangeAspect="1"/>
          </p:cNvPicPr>
          <p:nvPr/>
        </p:nvPicPr>
        <p:blipFill>
          <a:blip r:embed="rId2"/>
          <a:stretch>
            <a:fillRect/>
          </a:stretch>
        </p:blipFill>
        <p:spPr>
          <a:xfrm>
            <a:off x="10189257" y="6225382"/>
            <a:ext cx="1752613" cy="552454"/>
          </a:xfrm>
          <a:prstGeom prst="rect">
            <a:avLst/>
          </a:prstGeom>
        </p:spPr>
      </p:pic>
      <p:pic>
        <p:nvPicPr>
          <p:cNvPr id="4" name="Picture 3">
            <a:extLst>
              <a:ext uri="{FF2B5EF4-FFF2-40B4-BE49-F238E27FC236}">
                <a16:creationId xmlns:a16="http://schemas.microsoft.com/office/drawing/2014/main" id="{7FADCBAE-42C0-287F-CF92-4294CB481111}"/>
              </a:ext>
            </a:extLst>
          </p:cNvPr>
          <p:cNvPicPr>
            <a:picLocks noChangeAspect="1"/>
          </p:cNvPicPr>
          <p:nvPr/>
        </p:nvPicPr>
        <p:blipFill>
          <a:blip r:embed="rId3">
            <a:alphaModFix amt="20000"/>
          </a:blip>
          <a:stretch>
            <a:fillRect/>
          </a:stretch>
        </p:blipFill>
        <p:spPr>
          <a:xfrm>
            <a:off x="-74815" y="0"/>
            <a:ext cx="12192000" cy="6772656"/>
          </a:xfrm>
          <a:prstGeom prst="rect">
            <a:avLst/>
          </a:prstGeom>
        </p:spPr>
      </p:pic>
      <p:sp>
        <p:nvSpPr>
          <p:cNvPr id="2" name="Title 1">
            <a:extLst>
              <a:ext uri="{FF2B5EF4-FFF2-40B4-BE49-F238E27FC236}">
                <a16:creationId xmlns:a16="http://schemas.microsoft.com/office/drawing/2014/main" id="{D9580574-7B52-9E9B-F394-5FED5058CDB9}"/>
              </a:ext>
            </a:extLst>
          </p:cNvPr>
          <p:cNvSpPr>
            <a:spLocks noGrp="1"/>
          </p:cNvSpPr>
          <p:nvPr>
            <p:ph type="ctrTitle"/>
          </p:nvPr>
        </p:nvSpPr>
        <p:spPr/>
        <p:txBody>
          <a:bodyPr/>
          <a:lstStyle/>
          <a:p>
            <a:r>
              <a:rPr lang="en-CA" dirty="0">
                <a:latin typeface="Arial Black" panose="020B0A04020102020204" pitchFamily="34" charset="0"/>
              </a:rPr>
              <a:t>THANK YOU</a:t>
            </a:r>
          </a:p>
        </p:txBody>
      </p:sp>
      <p:sp>
        <p:nvSpPr>
          <p:cNvPr id="6" name="Subtitle 2">
            <a:extLst>
              <a:ext uri="{FF2B5EF4-FFF2-40B4-BE49-F238E27FC236}">
                <a16:creationId xmlns:a16="http://schemas.microsoft.com/office/drawing/2014/main" id="{A9B7287A-4883-D0F5-6DBE-55466AC48D87}"/>
              </a:ext>
            </a:extLst>
          </p:cNvPr>
          <p:cNvSpPr>
            <a:spLocks noGrp="1"/>
          </p:cNvSpPr>
          <p:nvPr>
            <p:ph type="subTitle" idx="1"/>
          </p:nvPr>
        </p:nvSpPr>
        <p:spPr>
          <a:xfrm>
            <a:off x="1524000" y="3602038"/>
            <a:ext cx="9144000" cy="1655762"/>
          </a:xfrm>
        </p:spPr>
        <p:txBody>
          <a:bodyPr/>
          <a:lstStyle/>
          <a:p>
            <a:r>
              <a:rPr lang="en-CA" dirty="0">
                <a:latin typeface="Arial Black" panose="020B0A04020102020204" pitchFamily="34" charset="0"/>
              </a:rPr>
              <a:t>And have a successful investment!</a:t>
            </a:r>
          </a:p>
        </p:txBody>
      </p:sp>
    </p:spTree>
    <p:extLst>
      <p:ext uri="{BB962C8B-B14F-4D97-AF65-F5344CB8AC3E}">
        <p14:creationId xmlns:p14="http://schemas.microsoft.com/office/powerpoint/2010/main" val="316347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42672"/>
            <a:ext cx="12192000" cy="6772656"/>
          </a:xfrm>
          <a:prstGeom prst="rect">
            <a:avLst/>
          </a:prstGeom>
        </p:spPr>
      </p:pic>
      <p:sp>
        <p:nvSpPr>
          <p:cNvPr id="2" name="Title 1">
            <a:extLst>
              <a:ext uri="{FF2B5EF4-FFF2-40B4-BE49-F238E27FC236}">
                <a16:creationId xmlns:a16="http://schemas.microsoft.com/office/drawing/2014/main" id="{F3ECDB08-9E46-CAB9-0901-8F9E4F6B96F8}"/>
              </a:ext>
            </a:extLst>
          </p:cNvPr>
          <p:cNvSpPr>
            <a:spLocks noGrp="1"/>
          </p:cNvSpPr>
          <p:nvPr>
            <p:ph type="title"/>
          </p:nvPr>
        </p:nvSpPr>
        <p:spPr/>
        <p:txBody>
          <a:bodyPr/>
          <a:lstStyle/>
          <a:p>
            <a:r>
              <a:rPr lang="en-CA" dirty="0">
                <a:latin typeface="Arial Black" panose="020B0A04020102020204" pitchFamily="34" charset="0"/>
              </a:rPr>
              <a:t>Today’s Presenter - Irene</a:t>
            </a:r>
          </a:p>
        </p:txBody>
      </p:sp>
      <p:sp>
        <p:nvSpPr>
          <p:cNvPr id="3" name="Content Placeholder 2">
            <a:extLst>
              <a:ext uri="{FF2B5EF4-FFF2-40B4-BE49-F238E27FC236}">
                <a16:creationId xmlns:a16="http://schemas.microsoft.com/office/drawing/2014/main" id="{08453628-DB1C-B598-39FC-0536E0BF30B7}"/>
              </a:ext>
            </a:extLst>
          </p:cNvPr>
          <p:cNvSpPr>
            <a:spLocks noGrp="1"/>
          </p:cNvSpPr>
          <p:nvPr>
            <p:ph idx="1"/>
          </p:nvPr>
        </p:nvSpPr>
        <p:spPr/>
        <p:txBody>
          <a:bodyPr>
            <a:normAutofit lnSpcReduction="10000"/>
          </a:bodyPr>
          <a:lstStyle/>
          <a:p>
            <a:r>
              <a:rPr lang="en-CA" dirty="0">
                <a:latin typeface="Bahnschrift Condensed" panose="020B0502040204020203" pitchFamily="34" charset="0"/>
              </a:rPr>
              <a:t>Bachelor’s degree in Business Administration, Economics</a:t>
            </a:r>
          </a:p>
          <a:p>
            <a:r>
              <a:rPr lang="en-CA" dirty="0">
                <a:latin typeface="Bahnschrift Condensed" panose="020B0502040204020203" pitchFamily="34" charset="0"/>
              </a:rPr>
              <a:t>Been in Finance and Accounting over 9 years (U.S.CPA)</a:t>
            </a:r>
          </a:p>
          <a:p>
            <a:r>
              <a:rPr lang="en-CA" dirty="0">
                <a:latin typeface="Bahnschrift Condensed" panose="020B0502040204020203" pitchFamily="34" charset="0"/>
              </a:rPr>
              <a:t>Stock investor since 2009</a:t>
            </a:r>
          </a:p>
          <a:p>
            <a:endParaRPr lang="en-CA" dirty="0">
              <a:latin typeface="Bahnschrift Condensed" panose="020B0502040204020203" pitchFamily="34" charset="0"/>
            </a:endParaRPr>
          </a:p>
          <a:p>
            <a:endParaRPr lang="en-CA" dirty="0">
              <a:latin typeface="Bahnschrift Condensed" panose="020B0502040204020203" pitchFamily="34" charset="0"/>
            </a:endParaRPr>
          </a:p>
          <a:p>
            <a:endParaRPr lang="en-CA" dirty="0">
              <a:latin typeface="Bahnschrift Condensed" panose="020B0502040204020203" pitchFamily="34" charset="0"/>
            </a:endParaRPr>
          </a:p>
          <a:p>
            <a:endParaRPr lang="en-CA" dirty="0">
              <a:latin typeface="Bahnschrift Condensed" panose="020B0502040204020203" pitchFamily="34" charset="0"/>
            </a:endParaRPr>
          </a:p>
          <a:p>
            <a:endParaRPr lang="en-CA" dirty="0">
              <a:latin typeface="Bahnschrift Condensed" panose="020B0502040204020203" pitchFamily="34" charset="0"/>
            </a:endParaRPr>
          </a:p>
          <a:p>
            <a:r>
              <a:rPr lang="en-CA" sz="2400" dirty="0">
                <a:solidFill>
                  <a:schemeClr val="accent1">
                    <a:lumMod val="75000"/>
                  </a:schemeClr>
                </a:solidFill>
                <a:latin typeface="Bahnschrift Condensed" panose="020B0502040204020203" pitchFamily="34" charset="0"/>
              </a:rPr>
              <a:t>Disclaimer: This is not a stock investment recommendation.</a:t>
            </a:r>
            <a:r>
              <a:rPr lang="en-CA" sz="2400" dirty="0">
                <a:latin typeface="Bahnschrift Condensed" panose="020B0502040204020203" pitchFamily="34" charset="0"/>
              </a:rPr>
              <a:t>  </a:t>
            </a:r>
          </a:p>
        </p:txBody>
      </p:sp>
      <p:pic>
        <p:nvPicPr>
          <p:cNvPr id="7" name="Picture 6">
            <a:extLst>
              <a:ext uri="{FF2B5EF4-FFF2-40B4-BE49-F238E27FC236}">
                <a16:creationId xmlns:a16="http://schemas.microsoft.com/office/drawing/2014/main" id="{B02AE0CF-4E35-F716-2372-D83F763C712C}"/>
              </a:ext>
            </a:extLst>
          </p:cNvPr>
          <p:cNvPicPr>
            <a:picLocks noChangeAspect="1"/>
          </p:cNvPicPr>
          <p:nvPr/>
        </p:nvPicPr>
        <p:blipFill>
          <a:blip r:embed="rId5"/>
          <a:stretch>
            <a:fillRect/>
          </a:stretch>
        </p:blipFill>
        <p:spPr>
          <a:xfrm>
            <a:off x="8990210" y="3260034"/>
            <a:ext cx="2676390" cy="2751149"/>
          </a:xfrm>
          <a:prstGeom prst="flowChartConnector">
            <a:avLst/>
          </a:prstGeom>
        </p:spPr>
      </p:pic>
    </p:spTree>
    <p:extLst>
      <p:ext uri="{BB962C8B-B14F-4D97-AF65-F5344CB8AC3E}">
        <p14:creationId xmlns:p14="http://schemas.microsoft.com/office/powerpoint/2010/main" val="52301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42672"/>
            <a:ext cx="12192000" cy="6772656"/>
          </a:xfrm>
          <a:prstGeom prst="rect">
            <a:avLst/>
          </a:prstGeom>
        </p:spPr>
      </p:pic>
      <p:sp>
        <p:nvSpPr>
          <p:cNvPr id="2" name="Title 1">
            <a:extLst>
              <a:ext uri="{FF2B5EF4-FFF2-40B4-BE49-F238E27FC236}">
                <a16:creationId xmlns:a16="http://schemas.microsoft.com/office/drawing/2014/main" id="{F3ECDB08-9E46-CAB9-0901-8F9E4F6B96F8}"/>
              </a:ext>
            </a:extLst>
          </p:cNvPr>
          <p:cNvSpPr>
            <a:spLocks noGrp="1"/>
          </p:cNvSpPr>
          <p:nvPr>
            <p:ph type="title"/>
          </p:nvPr>
        </p:nvSpPr>
        <p:spPr/>
        <p:txBody>
          <a:bodyPr/>
          <a:lstStyle/>
          <a:p>
            <a:r>
              <a:rPr lang="en-CA" dirty="0">
                <a:latin typeface="Arial Black" panose="020B0A04020102020204" pitchFamily="34" charset="0"/>
              </a:rPr>
              <a:t>Problem</a:t>
            </a:r>
          </a:p>
        </p:txBody>
      </p:sp>
      <p:sp>
        <p:nvSpPr>
          <p:cNvPr id="3" name="Content Placeholder 2">
            <a:extLst>
              <a:ext uri="{FF2B5EF4-FFF2-40B4-BE49-F238E27FC236}">
                <a16:creationId xmlns:a16="http://schemas.microsoft.com/office/drawing/2014/main" id="{08453628-DB1C-B598-39FC-0536E0BF30B7}"/>
              </a:ext>
            </a:extLst>
          </p:cNvPr>
          <p:cNvSpPr>
            <a:spLocks noGrp="1"/>
          </p:cNvSpPr>
          <p:nvPr>
            <p:ph idx="1"/>
          </p:nvPr>
        </p:nvSpPr>
        <p:spPr/>
        <p:txBody>
          <a:bodyPr/>
          <a:lstStyle/>
          <a:p>
            <a:r>
              <a:rPr lang="en-CA" dirty="0">
                <a:latin typeface="Bahnschrift Condensed" panose="020B0502040204020203" pitchFamily="34" charset="0"/>
              </a:rPr>
              <a:t>It is getting harder to retire with your labour income only! Investment is a must! </a:t>
            </a:r>
          </a:p>
          <a:p>
            <a:endParaRPr lang="en-CA" dirty="0">
              <a:latin typeface="Bahnschrift Condensed" panose="020B0502040204020203" pitchFamily="34" charset="0"/>
            </a:endParaRPr>
          </a:p>
          <a:p>
            <a:r>
              <a:rPr lang="en-CA" dirty="0">
                <a:latin typeface="Bahnschrift Condensed" panose="020B0502040204020203" pitchFamily="34" charset="0"/>
              </a:rPr>
              <a:t>S&amp;P index increases over time for sure! (Some stock price increase over time, but some don’t or go bankrupt)</a:t>
            </a:r>
          </a:p>
          <a:p>
            <a:endParaRPr lang="en-CA" dirty="0">
              <a:latin typeface="Bahnschrift Condensed" panose="020B0502040204020203" pitchFamily="34" charset="0"/>
            </a:endParaRPr>
          </a:p>
          <a:p>
            <a:r>
              <a:rPr lang="en-CA" dirty="0">
                <a:solidFill>
                  <a:schemeClr val="accent1">
                    <a:lumMod val="75000"/>
                  </a:schemeClr>
                </a:solidFill>
                <a:latin typeface="Bahnschrift Condensed" panose="020B0502040204020203" pitchFamily="34" charset="0"/>
              </a:rPr>
              <a:t>What if we can find some patterns and predict next month’s return class(up/down/neutral) based on the current month information we have? </a:t>
            </a:r>
          </a:p>
        </p:txBody>
      </p:sp>
    </p:spTree>
    <p:extLst>
      <p:ext uri="{BB962C8B-B14F-4D97-AF65-F5344CB8AC3E}">
        <p14:creationId xmlns:p14="http://schemas.microsoft.com/office/powerpoint/2010/main" val="381041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42672"/>
            <a:ext cx="12192000" cy="6772656"/>
          </a:xfrm>
          <a:prstGeom prst="rect">
            <a:avLst/>
          </a:prstGeom>
        </p:spPr>
      </p:pic>
      <p:sp>
        <p:nvSpPr>
          <p:cNvPr id="2" name="Title 1">
            <a:extLst>
              <a:ext uri="{FF2B5EF4-FFF2-40B4-BE49-F238E27FC236}">
                <a16:creationId xmlns:a16="http://schemas.microsoft.com/office/drawing/2014/main" id="{F3ECDB08-9E46-CAB9-0901-8F9E4F6B96F8}"/>
              </a:ext>
            </a:extLst>
          </p:cNvPr>
          <p:cNvSpPr>
            <a:spLocks noGrp="1"/>
          </p:cNvSpPr>
          <p:nvPr>
            <p:ph type="title"/>
          </p:nvPr>
        </p:nvSpPr>
        <p:spPr/>
        <p:txBody>
          <a:bodyPr/>
          <a:lstStyle/>
          <a:p>
            <a:r>
              <a:rPr lang="en-CA" dirty="0">
                <a:latin typeface="Arial Black" panose="020B0A04020102020204" pitchFamily="34" charset="0"/>
              </a:rPr>
              <a:t>Data Used</a:t>
            </a:r>
          </a:p>
        </p:txBody>
      </p:sp>
      <p:sp>
        <p:nvSpPr>
          <p:cNvPr id="3" name="Content Placeholder 2">
            <a:extLst>
              <a:ext uri="{FF2B5EF4-FFF2-40B4-BE49-F238E27FC236}">
                <a16:creationId xmlns:a16="http://schemas.microsoft.com/office/drawing/2014/main" id="{08453628-DB1C-B598-39FC-0536E0BF30B7}"/>
              </a:ext>
            </a:extLst>
          </p:cNvPr>
          <p:cNvSpPr>
            <a:spLocks noGrp="1"/>
          </p:cNvSpPr>
          <p:nvPr>
            <p:ph idx="1"/>
          </p:nvPr>
        </p:nvSpPr>
        <p:spPr/>
        <p:txBody>
          <a:bodyPr>
            <a:normAutofit lnSpcReduction="10000"/>
          </a:bodyPr>
          <a:lstStyle/>
          <a:p>
            <a:r>
              <a:rPr lang="en-CA" dirty="0">
                <a:latin typeface="Bahnschrift Condensed" panose="020B0502040204020203" pitchFamily="34" charset="0"/>
              </a:rPr>
              <a:t>S&amp;P 500 historical index /trading volume</a:t>
            </a:r>
          </a:p>
          <a:p>
            <a:r>
              <a:rPr lang="en-CA" dirty="0">
                <a:latin typeface="Bahnschrift Condensed" panose="020B0502040204020203" pitchFamily="34" charset="0"/>
              </a:rPr>
              <a:t>Oil &amp; gas / Gold / Gold future</a:t>
            </a:r>
          </a:p>
          <a:p>
            <a:r>
              <a:rPr lang="en-CA" dirty="0">
                <a:latin typeface="Bahnschrift Condensed" panose="020B0502040204020203" pitchFamily="34" charset="0"/>
              </a:rPr>
              <a:t>Unemployment rate</a:t>
            </a:r>
          </a:p>
          <a:p>
            <a:r>
              <a:rPr lang="en-US" dirty="0">
                <a:latin typeface="Bahnschrift Condensed" panose="020B0502040204020203" pitchFamily="34" charset="0"/>
              </a:rPr>
              <a:t>Treasury bond(3months)/bill(10years) yield</a:t>
            </a:r>
          </a:p>
          <a:p>
            <a:r>
              <a:rPr lang="en-US" dirty="0">
                <a:latin typeface="Bahnschrift Condensed" panose="020B0502040204020203" pitchFamily="34" charset="0"/>
              </a:rPr>
              <a:t>CPI</a:t>
            </a:r>
          </a:p>
          <a:p>
            <a:r>
              <a:rPr lang="en-US" dirty="0">
                <a:latin typeface="Bahnschrift Condensed" panose="020B0502040204020203" pitchFamily="34" charset="0"/>
              </a:rPr>
              <a:t>Consumer Sentiment index</a:t>
            </a:r>
          </a:p>
          <a:p>
            <a:r>
              <a:rPr lang="en-US" dirty="0">
                <a:latin typeface="Bahnschrift Condensed" panose="020B0502040204020203" pitchFamily="34" charset="0"/>
              </a:rPr>
              <a:t>FX (CAD/USD)</a:t>
            </a:r>
          </a:p>
          <a:p>
            <a:r>
              <a:rPr lang="en-US" dirty="0">
                <a:latin typeface="Bahnschrift Condensed" panose="020B0502040204020203" pitchFamily="34" charset="0"/>
              </a:rPr>
              <a:t>S&amp;P monthly P/E, Dividend, Earning yield ratio</a:t>
            </a:r>
          </a:p>
          <a:p>
            <a:r>
              <a:rPr lang="en-CA" dirty="0">
                <a:latin typeface="Bahnschrift Condensed" panose="020B0502040204020203" pitchFamily="34" charset="0"/>
              </a:rPr>
              <a:t>Other stock market indices – Nasdaq, Russell2000, Nikkei</a:t>
            </a:r>
          </a:p>
          <a:p>
            <a:endParaRPr lang="en-CA" dirty="0"/>
          </a:p>
        </p:txBody>
      </p:sp>
    </p:spTree>
    <p:extLst>
      <p:ext uri="{BB962C8B-B14F-4D97-AF65-F5344CB8AC3E}">
        <p14:creationId xmlns:p14="http://schemas.microsoft.com/office/powerpoint/2010/main" val="996561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14910"/>
            <a:ext cx="12192000" cy="6772656"/>
          </a:xfrm>
          <a:prstGeom prst="rect">
            <a:avLst/>
          </a:prstGeom>
        </p:spPr>
      </p:pic>
      <p:pic>
        <p:nvPicPr>
          <p:cNvPr id="14" name="Picture 13">
            <a:extLst>
              <a:ext uri="{FF2B5EF4-FFF2-40B4-BE49-F238E27FC236}">
                <a16:creationId xmlns:a16="http://schemas.microsoft.com/office/drawing/2014/main" id="{11D5AE8B-7574-3D23-3675-CAA57A7DDF71}"/>
              </a:ext>
            </a:extLst>
          </p:cNvPr>
          <p:cNvPicPr>
            <a:picLocks noChangeAspect="1"/>
          </p:cNvPicPr>
          <p:nvPr/>
        </p:nvPicPr>
        <p:blipFill>
          <a:blip r:embed="rId5"/>
          <a:stretch>
            <a:fillRect/>
          </a:stretch>
        </p:blipFill>
        <p:spPr>
          <a:xfrm>
            <a:off x="1112509" y="1583630"/>
            <a:ext cx="9107515" cy="4481890"/>
          </a:xfrm>
          <a:prstGeom prst="rect">
            <a:avLst/>
          </a:prstGeom>
        </p:spPr>
      </p:pic>
      <p:sp>
        <p:nvSpPr>
          <p:cNvPr id="2" name="Title 1">
            <a:extLst>
              <a:ext uri="{FF2B5EF4-FFF2-40B4-BE49-F238E27FC236}">
                <a16:creationId xmlns:a16="http://schemas.microsoft.com/office/drawing/2014/main" id="{F3ECDB08-9E46-CAB9-0901-8F9E4F6B96F8}"/>
              </a:ext>
            </a:extLst>
          </p:cNvPr>
          <p:cNvSpPr>
            <a:spLocks noGrp="1"/>
          </p:cNvSpPr>
          <p:nvPr>
            <p:ph type="title"/>
          </p:nvPr>
        </p:nvSpPr>
        <p:spPr/>
        <p:txBody>
          <a:bodyPr/>
          <a:lstStyle/>
          <a:p>
            <a:r>
              <a:rPr lang="en-CA" dirty="0">
                <a:latin typeface="Arial Black" panose="020B0A04020102020204" pitchFamily="34" charset="0"/>
              </a:rPr>
              <a:t>Exploratory Data Analysis</a:t>
            </a:r>
          </a:p>
        </p:txBody>
      </p:sp>
      <p:pic>
        <p:nvPicPr>
          <p:cNvPr id="10" name="Picture 9">
            <a:extLst>
              <a:ext uri="{FF2B5EF4-FFF2-40B4-BE49-F238E27FC236}">
                <a16:creationId xmlns:a16="http://schemas.microsoft.com/office/drawing/2014/main" id="{4FAAD9F8-7FA5-741F-C996-EDD1C520414E}"/>
              </a:ext>
            </a:extLst>
          </p:cNvPr>
          <p:cNvPicPr>
            <a:picLocks noChangeAspect="1"/>
          </p:cNvPicPr>
          <p:nvPr/>
        </p:nvPicPr>
        <p:blipFill>
          <a:blip r:embed="rId6"/>
          <a:stretch>
            <a:fillRect/>
          </a:stretch>
        </p:blipFill>
        <p:spPr>
          <a:xfrm>
            <a:off x="1112508" y="1543453"/>
            <a:ext cx="9107515" cy="4643281"/>
          </a:xfrm>
          <a:prstGeom prst="rect">
            <a:avLst/>
          </a:prstGeom>
        </p:spPr>
      </p:pic>
      <p:pic>
        <p:nvPicPr>
          <p:cNvPr id="12" name="Picture 11">
            <a:extLst>
              <a:ext uri="{FF2B5EF4-FFF2-40B4-BE49-F238E27FC236}">
                <a16:creationId xmlns:a16="http://schemas.microsoft.com/office/drawing/2014/main" id="{C260A51A-5119-8157-CE2F-16B6A87E00E3}"/>
              </a:ext>
            </a:extLst>
          </p:cNvPr>
          <p:cNvPicPr>
            <a:picLocks noChangeAspect="1"/>
          </p:cNvPicPr>
          <p:nvPr/>
        </p:nvPicPr>
        <p:blipFill>
          <a:blip r:embed="rId7"/>
          <a:stretch>
            <a:fillRect/>
          </a:stretch>
        </p:blipFill>
        <p:spPr>
          <a:xfrm>
            <a:off x="1255695" y="1583630"/>
            <a:ext cx="8933561" cy="4507976"/>
          </a:xfrm>
          <a:prstGeom prst="rect">
            <a:avLst/>
          </a:prstGeom>
        </p:spPr>
      </p:pic>
    </p:spTree>
    <p:extLst>
      <p:ext uri="{BB962C8B-B14F-4D97-AF65-F5344CB8AC3E}">
        <p14:creationId xmlns:p14="http://schemas.microsoft.com/office/powerpoint/2010/main" val="426667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5180"/>
            <a:ext cx="12192000" cy="6772656"/>
          </a:xfrm>
          <a:prstGeom prst="rect">
            <a:avLst/>
          </a:prstGeom>
        </p:spPr>
      </p:pic>
      <p:sp>
        <p:nvSpPr>
          <p:cNvPr id="10" name="Title 1">
            <a:extLst>
              <a:ext uri="{FF2B5EF4-FFF2-40B4-BE49-F238E27FC236}">
                <a16:creationId xmlns:a16="http://schemas.microsoft.com/office/drawing/2014/main" id="{88C387BB-AEA9-CAAC-2C41-AEEF21E1304A}"/>
              </a:ext>
            </a:extLst>
          </p:cNvPr>
          <p:cNvSpPr>
            <a:spLocks noGrp="1"/>
          </p:cNvSpPr>
          <p:nvPr>
            <p:ph type="title"/>
          </p:nvPr>
        </p:nvSpPr>
        <p:spPr>
          <a:xfrm>
            <a:off x="838200" y="365125"/>
            <a:ext cx="10515600" cy="1325563"/>
          </a:xfrm>
        </p:spPr>
        <p:txBody>
          <a:bodyPr/>
          <a:lstStyle/>
          <a:p>
            <a:r>
              <a:rPr lang="en-CA" dirty="0">
                <a:latin typeface="Arial Black" panose="020B0A04020102020204" pitchFamily="34" charset="0"/>
              </a:rPr>
              <a:t>Exploratory Data Analysis</a:t>
            </a:r>
          </a:p>
        </p:txBody>
      </p:sp>
      <p:pic>
        <p:nvPicPr>
          <p:cNvPr id="5" name="Picture 4">
            <a:extLst>
              <a:ext uri="{FF2B5EF4-FFF2-40B4-BE49-F238E27FC236}">
                <a16:creationId xmlns:a16="http://schemas.microsoft.com/office/drawing/2014/main" id="{8B72A184-452D-C3DF-AD1A-1E2F03089EAA}"/>
              </a:ext>
            </a:extLst>
          </p:cNvPr>
          <p:cNvPicPr>
            <a:picLocks noChangeAspect="1"/>
          </p:cNvPicPr>
          <p:nvPr/>
        </p:nvPicPr>
        <p:blipFill>
          <a:blip r:embed="rId5"/>
          <a:stretch>
            <a:fillRect/>
          </a:stretch>
        </p:blipFill>
        <p:spPr>
          <a:xfrm>
            <a:off x="1396742" y="1327330"/>
            <a:ext cx="9398515" cy="5090863"/>
          </a:xfrm>
          <a:prstGeom prst="rect">
            <a:avLst/>
          </a:prstGeom>
        </p:spPr>
      </p:pic>
    </p:spTree>
    <p:extLst>
      <p:ext uri="{BB962C8B-B14F-4D97-AF65-F5344CB8AC3E}">
        <p14:creationId xmlns:p14="http://schemas.microsoft.com/office/powerpoint/2010/main" val="98352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5180"/>
            <a:ext cx="12192000" cy="6772656"/>
          </a:xfrm>
          <a:prstGeom prst="rect">
            <a:avLst/>
          </a:prstGeom>
        </p:spPr>
      </p:pic>
      <p:sp>
        <p:nvSpPr>
          <p:cNvPr id="10" name="Title 1">
            <a:extLst>
              <a:ext uri="{FF2B5EF4-FFF2-40B4-BE49-F238E27FC236}">
                <a16:creationId xmlns:a16="http://schemas.microsoft.com/office/drawing/2014/main" id="{88C387BB-AEA9-CAAC-2C41-AEEF21E1304A}"/>
              </a:ext>
            </a:extLst>
          </p:cNvPr>
          <p:cNvSpPr>
            <a:spLocks noGrp="1"/>
          </p:cNvSpPr>
          <p:nvPr>
            <p:ph type="title"/>
          </p:nvPr>
        </p:nvSpPr>
        <p:spPr>
          <a:xfrm>
            <a:off x="838200" y="365125"/>
            <a:ext cx="10515600" cy="1325563"/>
          </a:xfrm>
        </p:spPr>
        <p:txBody>
          <a:bodyPr/>
          <a:lstStyle/>
          <a:p>
            <a:r>
              <a:rPr lang="en-CA" dirty="0">
                <a:latin typeface="Arial Black" panose="020B0A04020102020204" pitchFamily="34" charset="0"/>
              </a:rPr>
              <a:t>Exploratory Data Analysis</a:t>
            </a:r>
          </a:p>
        </p:txBody>
      </p:sp>
      <p:pic>
        <p:nvPicPr>
          <p:cNvPr id="16" name="Picture 15">
            <a:extLst>
              <a:ext uri="{FF2B5EF4-FFF2-40B4-BE49-F238E27FC236}">
                <a16:creationId xmlns:a16="http://schemas.microsoft.com/office/drawing/2014/main" id="{8C16F306-8EE8-4EB1-F5DD-9F251400AF37}"/>
              </a:ext>
            </a:extLst>
          </p:cNvPr>
          <p:cNvPicPr>
            <a:picLocks noChangeAspect="1"/>
          </p:cNvPicPr>
          <p:nvPr/>
        </p:nvPicPr>
        <p:blipFill>
          <a:blip r:embed="rId5"/>
          <a:stretch>
            <a:fillRect/>
          </a:stretch>
        </p:blipFill>
        <p:spPr>
          <a:xfrm>
            <a:off x="1447952" y="1535720"/>
            <a:ext cx="8783262" cy="4758070"/>
          </a:xfrm>
          <a:prstGeom prst="rect">
            <a:avLst/>
          </a:prstGeom>
        </p:spPr>
      </p:pic>
    </p:spTree>
    <p:extLst>
      <p:ext uri="{BB962C8B-B14F-4D97-AF65-F5344CB8AC3E}">
        <p14:creationId xmlns:p14="http://schemas.microsoft.com/office/powerpoint/2010/main" val="4210930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42672"/>
            <a:ext cx="12192000" cy="6772656"/>
          </a:xfrm>
          <a:prstGeom prst="rect">
            <a:avLst/>
          </a:prstGeom>
        </p:spPr>
      </p:pic>
      <p:sp>
        <p:nvSpPr>
          <p:cNvPr id="3" name="Content Placeholder 2">
            <a:extLst>
              <a:ext uri="{FF2B5EF4-FFF2-40B4-BE49-F238E27FC236}">
                <a16:creationId xmlns:a16="http://schemas.microsoft.com/office/drawing/2014/main" id="{08453628-DB1C-B598-39FC-0536E0BF30B7}"/>
              </a:ext>
            </a:extLst>
          </p:cNvPr>
          <p:cNvSpPr>
            <a:spLocks noGrp="1"/>
          </p:cNvSpPr>
          <p:nvPr>
            <p:ph idx="1"/>
          </p:nvPr>
        </p:nvSpPr>
        <p:spPr>
          <a:xfrm>
            <a:off x="838200" y="1690688"/>
            <a:ext cx="10515600" cy="4351338"/>
          </a:xfrm>
        </p:spPr>
        <p:txBody>
          <a:bodyPr>
            <a:normAutofit/>
          </a:bodyPr>
          <a:lstStyle/>
          <a:p>
            <a:r>
              <a:rPr lang="en-CA" sz="2000" dirty="0"/>
              <a:t>Return class : </a:t>
            </a:r>
          </a:p>
          <a:p>
            <a:pPr lvl="1"/>
            <a:r>
              <a:rPr lang="en-CA" sz="1800" dirty="0"/>
              <a:t>2 (market up - monthly return over 3%) </a:t>
            </a:r>
          </a:p>
          <a:p>
            <a:pPr lvl="1"/>
            <a:r>
              <a:rPr lang="en-CA" sz="1800" dirty="0"/>
              <a:t>1 (market neutral – monthly return in between -3% to 3%)</a:t>
            </a:r>
          </a:p>
          <a:p>
            <a:pPr lvl="1"/>
            <a:r>
              <a:rPr lang="en-CA" sz="1800" dirty="0"/>
              <a:t>0 (market down – monthly return lower than  -3%)</a:t>
            </a:r>
          </a:p>
        </p:txBody>
      </p:sp>
      <p:sp>
        <p:nvSpPr>
          <p:cNvPr id="8" name="Title 7">
            <a:extLst>
              <a:ext uri="{FF2B5EF4-FFF2-40B4-BE49-F238E27FC236}">
                <a16:creationId xmlns:a16="http://schemas.microsoft.com/office/drawing/2014/main" id="{DE747701-5866-69F2-C368-5BA7699921BC}"/>
              </a:ext>
            </a:extLst>
          </p:cNvPr>
          <p:cNvSpPr>
            <a:spLocks noGrp="1"/>
          </p:cNvSpPr>
          <p:nvPr>
            <p:ph type="title"/>
          </p:nvPr>
        </p:nvSpPr>
        <p:spPr/>
        <p:txBody>
          <a:bodyPr/>
          <a:lstStyle/>
          <a:p>
            <a:r>
              <a:rPr lang="en-CA" dirty="0">
                <a:latin typeface="Arial Black" panose="020B0A04020102020204" pitchFamily="34" charset="0"/>
              </a:rPr>
              <a:t>Exploratory Data Analysis</a:t>
            </a:r>
            <a:endParaRPr lang="en-CA" dirty="0"/>
          </a:p>
        </p:txBody>
      </p:sp>
      <p:pic>
        <p:nvPicPr>
          <p:cNvPr id="11" name="Picture 10">
            <a:extLst>
              <a:ext uri="{FF2B5EF4-FFF2-40B4-BE49-F238E27FC236}">
                <a16:creationId xmlns:a16="http://schemas.microsoft.com/office/drawing/2014/main" id="{95E2FB3F-D823-85DA-2B5A-F587684B1DE5}"/>
              </a:ext>
            </a:extLst>
          </p:cNvPr>
          <p:cNvPicPr>
            <a:picLocks noChangeAspect="1"/>
          </p:cNvPicPr>
          <p:nvPr/>
        </p:nvPicPr>
        <p:blipFill>
          <a:blip r:embed="rId5"/>
          <a:stretch>
            <a:fillRect/>
          </a:stretch>
        </p:blipFill>
        <p:spPr>
          <a:xfrm>
            <a:off x="123536" y="3114687"/>
            <a:ext cx="4352356" cy="2986024"/>
          </a:xfrm>
          <a:prstGeom prst="rect">
            <a:avLst/>
          </a:prstGeom>
        </p:spPr>
      </p:pic>
      <p:pic>
        <p:nvPicPr>
          <p:cNvPr id="13" name="Picture 12">
            <a:extLst>
              <a:ext uri="{FF2B5EF4-FFF2-40B4-BE49-F238E27FC236}">
                <a16:creationId xmlns:a16="http://schemas.microsoft.com/office/drawing/2014/main" id="{4BC7DD4F-6C9E-4E48-4280-6C0119AA094B}"/>
              </a:ext>
            </a:extLst>
          </p:cNvPr>
          <p:cNvPicPr>
            <a:picLocks noChangeAspect="1"/>
          </p:cNvPicPr>
          <p:nvPr/>
        </p:nvPicPr>
        <p:blipFill>
          <a:blip r:embed="rId6"/>
          <a:stretch>
            <a:fillRect/>
          </a:stretch>
        </p:blipFill>
        <p:spPr>
          <a:xfrm>
            <a:off x="3927208" y="3114687"/>
            <a:ext cx="4335310" cy="3039379"/>
          </a:xfrm>
          <a:prstGeom prst="rect">
            <a:avLst/>
          </a:prstGeom>
        </p:spPr>
      </p:pic>
      <p:pic>
        <p:nvPicPr>
          <p:cNvPr id="15" name="Picture 14">
            <a:extLst>
              <a:ext uri="{FF2B5EF4-FFF2-40B4-BE49-F238E27FC236}">
                <a16:creationId xmlns:a16="http://schemas.microsoft.com/office/drawing/2014/main" id="{4C64593D-F09D-200F-ACAB-6DEA9BDC6123}"/>
              </a:ext>
            </a:extLst>
          </p:cNvPr>
          <p:cNvPicPr>
            <a:picLocks noChangeAspect="1"/>
          </p:cNvPicPr>
          <p:nvPr/>
        </p:nvPicPr>
        <p:blipFill>
          <a:blip r:embed="rId7"/>
          <a:stretch>
            <a:fillRect/>
          </a:stretch>
        </p:blipFill>
        <p:spPr>
          <a:xfrm>
            <a:off x="7752029" y="3122757"/>
            <a:ext cx="4439971" cy="3039380"/>
          </a:xfrm>
          <a:prstGeom prst="rect">
            <a:avLst/>
          </a:prstGeom>
        </p:spPr>
      </p:pic>
    </p:spTree>
    <p:extLst>
      <p:ext uri="{BB962C8B-B14F-4D97-AF65-F5344CB8AC3E}">
        <p14:creationId xmlns:p14="http://schemas.microsoft.com/office/powerpoint/2010/main" val="67755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756F8A-313D-9D7F-62B9-A61C19A29A5C}"/>
              </a:ext>
            </a:extLst>
          </p:cNvPr>
          <p:cNvPicPr>
            <a:picLocks noChangeAspect="1"/>
          </p:cNvPicPr>
          <p:nvPr/>
        </p:nvPicPr>
        <p:blipFill>
          <a:blip r:embed="rId3"/>
          <a:stretch>
            <a:fillRect/>
          </a:stretch>
        </p:blipFill>
        <p:spPr>
          <a:xfrm>
            <a:off x="10189257" y="6225382"/>
            <a:ext cx="1752613" cy="552454"/>
          </a:xfrm>
          <a:prstGeom prst="rect">
            <a:avLst/>
          </a:prstGeom>
        </p:spPr>
      </p:pic>
      <p:pic>
        <p:nvPicPr>
          <p:cNvPr id="6" name="Picture 5">
            <a:extLst>
              <a:ext uri="{FF2B5EF4-FFF2-40B4-BE49-F238E27FC236}">
                <a16:creationId xmlns:a16="http://schemas.microsoft.com/office/drawing/2014/main" id="{EDBF99DB-5089-4B7E-8A9B-8753E3B2D7AF}"/>
              </a:ext>
            </a:extLst>
          </p:cNvPr>
          <p:cNvPicPr>
            <a:picLocks noChangeAspect="1"/>
          </p:cNvPicPr>
          <p:nvPr/>
        </p:nvPicPr>
        <p:blipFill>
          <a:blip r:embed="rId4">
            <a:alphaModFix amt="20000"/>
          </a:blip>
          <a:stretch>
            <a:fillRect/>
          </a:stretch>
        </p:blipFill>
        <p:spPr>
          <a:xfrm>
            <a:off x="0" y="5180"/>
            <a:ext cx="12192000" cy="6772656"/>
          </a:xfrm>
          <a:prstGeom prst="rect">
            <a:avLst/>
          </a:prstGeom>
        </p:spPr>
      </p:pic>
      <p:sp>
        <p:nvSpPr>
          <p:cNvPr id="10" name="Title 1">
            <a:extLst>
              <a:ext uri="{FF2B5EF4-FFF2-40B4-BE49-F238E27FC236}">
                <a16:creationId xmlns:a16="http://schemas.microsoft.com/office/drawing/2014/main" id="{88C387BB-AEA9-CAAC-2C41-AEEF21E1304A}"/>
              </a:ext>
            </a:extLst>
          </p:cNvPr>
          <p:cNvSpPr>
            <a:spLocks noGrp="1"/>
          </p:cNvSpPr>
          <p:nvPr>
            <p:ph type="title"/>
          </p:nvPr>
        </p:nvSpPr>
        <p:spPr>
          <a:xfrm>
            <a:off x="838200" y="365125"/>
            <a:ext cx="10515600" cy="1325563"/>
          </a:xfrm>
        </p:spPr>
        <p:txBody>
          <a:bodyPr/>
          <a:lstStyle/>
          <a:p>
            <a:r>
              <a:rPr lang="en-CA" dirty="0">
                <a:latin typeface="Arial Black" panose="020B0A04020102020204" pitchFamily="34" charset="0"/>
              </a:rPr>
              <a:t>Exploratory Data Analysis</a:t>
            </a:r>
          </a:p>
        </p:txBody>
      </p:sp>
      <p:pic>
        <p:nvPicPr>
          <p:cNvPr id="3" name="Picture 2">
            <a:extLst>
              <a:ext uri="{FF2B5EF4-FFF2-40B4-BE49-F238E27FC236}">
                <a16:creationId xmlns:a16="http://schemas.microsoft.com/office/drawing/2014/main" id="{605DF115-D7B8-5278-4291-B1AC3B5FD3EF}"/>
              </a:ext>
            </a:extLst>
          </p:cNvPr>
          <p:cNvPicPr>
            <a:picLocks noChangeAspect="1"/>
          </p:cNvPicPr>
          <p:nvPr/>
        </p:nvPicPr>
        <p:blipFill>
          <a:blip r:embed="rId5"/>
          <a:stretch>
            <a:fillRect/>
          </a:stretch>
        </p:blipFill>
        <p:spPr>
          <a:xfrm>
            <a:off x="1847613" y="1731257"/>
            <a:ext cx="8380525" cy="4267007"/>
          </a:xfrm>
          <a:prstGeom prst="rect">
            <a:avLst/>
          </a:prstGeom>
        </p:spPr>
      </p:pic>
    </p:spTree>
    <p:extLst>
      <p:ext uri="{BB962C8B-B14F-4D97-AF65-F5344CB8AC3E}">
        <p14:creationId xmlns:p14="http://schemas.microsoft.com/office/powerpoint/2010/main" val="263520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2660</TotalTime>
  <Words>1227</Words>
  <Application>Microsoft Office PowerPoint</Application>
  <PresentationFormat>Widescreen</PresentationFormat>
  <Paragraphs>132</Paragraphs>
  <Slides>16</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Black</vt:lpstr>
      <vt:lpstr>Bahnschrift Condensed</vt:lpstr>
      <vt:lpstr>Calibri</vt:lpstr>
      <vt:lpstr>Calibri Light</vt:lpstr>
      <vt:lpstr>Office Theme</vt:lpstr>
      <vt:lpstr>S&amp;P 500 Index prediction</vt:lpstr>
      <vt:lpstr>Today’s Presenter - Irene</vt:lpstr>
      <vt:lpstr>Problem</vt:lpstr>
      <vt:lpstr>Data Used</vt:lpstr>
      <vt:lpstr>Exploratory Data Analysis</vt:lpstr>
      <vt:lpstr>Exploratory Data Analysis</vt:lpstr>
      <vt:lpstr>Exploratory Data Analysis</vt:lpstr>
      <vt:lpstr>Exploratory Data Analysis</vt:lpstr>
      <vt:lpstr>Exploratory Data Analysis</vt:lpstr>
      <vt:lpstr>Model results</vt:lpstr>
      <vt:lpstr>Model results</vt:lpstr>
      <vt:lpstr>Model simulation</vt:lpstr>
      <vt:lpstr>S&amp;P Index prediction – FBprophet</vt:lpstr>
      <vt:lpstr>S&amp;P Index prediction – FBprophet</vt:lpstr>
      <vt:lpstr>Key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S&amp;P 500 Index prediction</dc:title>
  <dc:creator>Irene Choi</dc:creator>
  <cp:lastModifiedBy>Irene Choi</cp:lastModifiedBy>
  <cp:revision>14</cp:revision>
  <dcterms:created xsi:type="dcterms:W3CDTF">2022-09-12T20:58:39Z</dcterms:created>
  <dcterms:modified xsi:type="dcterms:W3CDTF">2022-09-15T21:56:26Z</dcterms:modified>
</cp:coreProperties>
</file>